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3"/>
  </p:notesMasterIdLst>
  <p:sldIdLst>
    <p:sldId id="256" r:id="rId2"/>
    <p:sldId id="316" r:id="rId3"/>
    <p:sldId id="322" r:id="rId4"/>
    <p:sldId id="257" r:id="rId5"/>
    <p:sldId id="307" r:id="rId6"/>
    <p:sldId id="326" r:id="rId7"/>
    <p:sldId id="321" r:id="rId8"/>
    <p:sldId id="327" r:id="rId9"/>
    <p:sldId id="328" r:id="rId10"/>
    <p:sldId id="329" r:id="rId11"/>
    <p:sldId id="330" r:id="rId12"/>
    <p:sldId id="331" r:id="rId13"/>
    <p:sldId id="332" r:id="rId14"/>
    <p:sldId id="334" r:id="rId15"/>
    <p:sldId id="333" r:id="rId16"/>
    <p:sldId id="335" r:id="rId17"/>
    <p:sldId id="336" r:id="rId18"/>
    <p:sldId id="324" r:id="rId19"/>
    <p:sldId id="337" r:id="rId20"/>
    <p:sldId id="305" r:id="rId21"/>
    <p:sldId id="338"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3858" autoAdjust="0"/>
  </p:normalViewPr>
  <p:slideViewPr>
    <p:cSldViewPr>
      <p:cViewPr>
        <p:scale>
          <a:sx n="50" d="100"/>
          <a:sy n="50" d="100"/>
        </p:scale>
        <p:origin x="-204" y="-62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18/02/2014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a:t>
            </a:fld>
            <a:endParaRPr lang="en-GB"/>
          </a:p>
        </p:txBody>
      </p:sp>
    </p:spTree>
    <p:extLst>
      <p:ext uri="{BB962C8B-B14F-4D97-AF65-F5344CB8AC3E}">
        <p14:creationId xmlns:p14="http://schemas.microsoft.com/office/powerpoint/2010/main" val="3583017822"/>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13" Type="http://schemas.openxmlformats.org/officeDocument/2006/relationships/slide" Target="../slides/slide11.xml"/><Relationship Id="rId3" Type="http://schemas.openxmlformats.org/officeDocument/2006/relationships/slide" Target="../slides/slide20.xml"/><Relationship Id="rId7" Type="http://schemas.openxmlformats.org/officeDocument/2006/relationships/slide" Target="../slides/slide8.xml"/><Relationship Id="rId12" Type="http://schemas.openxmlformats.org/officeDocument/2006/relationships/slide" Target="../slides/slide9.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7.xml"/><Relationship Id="rId11" Type="http://schemas.openxmlformats.org/officeDocument/2006/relationships/slide" Target="../slides/slide18.xml"/><Relationship Id="rId5" Type="http://schemas.openxmlformats.org/officeDocument/2006/relationships/slide" Target="../slides/slide6.xml"/><Relationship Id="rId15" Type="http://schemas.openxmlformats.org/officeDocument/2006/relationships/slide" Target="../slides/slide19.xml"/><Relationship Id="rId10" Type="http://schemas.openxmlformats.org/officeDocument/2006/relationships/slide" Target="../slides/slide17.xml"/><Relationship Id="rId4" Type="http://schemas.openxmlformats.org/officeDocument/2006/relationships/slide" Target="../slides/slide3.xml"/><Relationship Id="rId9" Type="http://schemas.openxmlformats.org/officeDocument/2006/relationships/slide" Target="../slides/slide14.xml"/><Relationship Id="rId14" Type="http://schemas.openxmlformats.org/officeDocument/2006/relationships/slide" Target="../slides/slide16.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18/02/2014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35496" y="6569968"/>
            <a:ext cx="79208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400" b="1" dirty="0" smtClean="0">
                <a:solidFill>
                  <a:schemeClr val="bg1"/>
                </a:solidFill>
                <a:latin typeface="Calibri" pitchFamily="34" charset="0"/>
                <a:cs typeface="Calibri" pitchFamily="34" charset="0"/>
              </a:rPr>
              <a:t>Scenario</a:t>
            </a:r>
            <a:endParaRPr lang="en-GB" sz="1400" b="1" dirty="0">
              <a:solidFill>
                <a:schemeClr val="bg1"/>
              </a:solidFill>
              <a:latin typeface="Calibri" pitchFamily="34" charset="0"/>
              <a:cs typeface="Calibri" pitchFamily="34" charset="0"/>
            </a:endParaRPr>
          </a:p>
        </p:txBody>
      </p:sp>
      <p:sp>
        <p:nvSpPr>
          <p:cNvPr id="9" name="Round Same Side Corner Rectangle 8">
            <a:hlinkClick r:id="rId2" action="ppaction://hlinksldjump"/>
          </p:cNvPr>
          <p:cNvSpPr/>
          <p:nvPr userDrawn="1"/>
        </p:nvSpPr>
        <p:spPr>
          <a:xfrm>
            <a:off x="854633" y="6569968"/>
            <a:ext cx="864096" cy="26064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Criteria</a:t>
            </a:r>
            <a:endParaRPr lang="en-GB" sz="1400" b="1" dirty="0">
              <a:latin typeface="Calibri" pitchFamily="34" charset="0"/>
              <a:cs typeface="Calibri" pitchFamily="34" charset="0"/>
            </a:endParaRPr>
          </a:p>
        </p:txBody>
      </p:sp>
      <p:sp>
        <p:nvSpPr>
          <p:cNvPr id="10" name="Round Same Side Corner Rectangle 9">
            <a:hlinkClick r:id="rId3" action="ppaction://hlinksldjump"/>
          </p:cNvPr>
          <p:cNvSpPr/>
          <p:nvPr userDrawn="1"/>
        </p:nvSpPr>
        <p:spPr>
          <a:xfrm>
            <a:off x="1745778" y="6569968"/>
            <a:ext cx="648072" cy="26064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latin typeface="Calibri" pitchFamily="34" charset="0"/>
                <a:cs typeface="Calibri" pitchFamily="34" charset="0"/>
              </a:rPr>
              <a:t>Tasks</a:t>
            </a:r>
            <a:endParaRPr lang="en-GB" sz="1400" b="1" dirty="0">
              <a:latin typeface="Calibri" pitchFamily="34" charset="0"/>
              <a:cs typeface="Calibri" pitchFamily="34" charset="0"/>
            </a:endParaRPr>
          </a:p>
        </p:txBody>
      </p:sp>
      <p:sp>
        <p:nvSpPr>
          <p:cNvPr id="11" name="Round Same Side Corner Rectangle 10">
            <a:hlinkClick r:id="rId4" action="ppaction://hlinksldjump"/>
          </p:cNvPr>
          <p:cNvSpPr/>
          <p:nvPr userDrawn="1"/>
        </p:nvSpPr>
        <p:spPr>
          <a:xfrm>
            <a:off x="8100392" y="6569968"/>
            <a:ext cx="1043608" cy="260648"/>
          </a:xfrm>
          <a:prstGeom prst="round2SameRect">
            <a:avLst/>
          </a:prstGeom>
        </p:spPr>
        <p:style>
          <a:lnRef idx="2">
            <a:schemeClr val="accent6"/>
          </a:lnRef>
          <a:fillRef idx="1">
            <a:schemeClr val="lt1"/>
          </a:fillRef>
          <a:effectRef idx="0">
            <a:schemeClr val="accent6"/>
          </a:effectRef>
          <a:fontRef idx="minor">
            <a:schemeClr val="dk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400" b="1" dirty="0" smtClean="0">
                <a:solidFill>
                  <a:schemeClr val="tx1"/>
                </a:solidFill>
                <a:latin typeface="Calibri" pitchFamily="34" charset="0"/>
                <a:cs typeface="Calibri" pitchFamily="34" charset="0"/>
              </a:rPr>
              <a:t>Assessment</a:t>
            </a:r>
            <a:endParaRPr lang="en-GB" sz="1400" b="1" dirty="0">
              <a:solidFill>
                <a:schemeClr val="tx1"/>
              </a:solidFill>
              <a:latin typeface="Calibri" pitchFamily="34" charset="0"/>
              <a:cs typeface="Calibri" pitchFamily="34" charset="0"/>
            </a:endParaRPr>
          </a:p>
        </p:txBody>
      </p:sp>
      <p:sp>
        <p:nvSpPr>
          <p:cNvPr id="12" name="Round Same Side Corner Rectangle 11">
            <a:hlinkClick r:id="rId5" action="ppaction://hlinksldjump"/>
          </p:cNvPr>
          <p:cNvSpPr/>
          <p:nvPr userDrawn="1"/>
        </p:nvSpPr>
        <p:spPr>
          <a:xfrm>
            <a:off x="2420899" y="6569968"/>
            <a:ext cx="288032"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13" name="Round Same Side Corner Rectangle 12">
            <a:hlinkClick r:id="rId6" action="ppaction://hlinksldjump"/>
          </p:cNvPr>
          <p:cNvSpPr/>
          <p:nvPr userDrawn="1"/>
        </p:nvSpPr>
        <p:spPr>
          <a:xfrm>
            <a:off x="2735980" y="6569968"/>
            <a:ext cx="364841"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4" name="Round Same Side Corner Rectangle 13">
            <a:hlinkClick r:id="rId7" action="ppaction://hlinksldjump"/>
          </p:cNvPr>
          <p:cNvSpPr/>
          <p:nvPr userDrawn="1"/>
        </p:nvSpPr>
        <p:spPr>
          <a:xfrm>
            <a:off x="3127870"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5" name="Round Same Side Corner Rectangle 14">
            <a:hlinkClick r:id="rId8" action="ppaction://hlinksldjump"/>
          </p:cNvPr>
          <p:cNvSpPr/>
          <p:nvPr userDrawn="1"/>
        </p:nvSpPr>
        <p:spPr>
          <a:xfrm>
            <a:off x="3952804" y="6569968"/>
            <a:ext cx="360040"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6" name="Round Same Side Corner Rectangle 15">
            <a:hlinkClick r:id="rId9" action="ppaction://hlinksldjump"/>
          </p:cNvPr>
          <p:cNvSpPr/>
          <p:nvPr userDrawn="1"/>
        </p:nvSpPr>
        <p:spPr>
          <a:xfrm>
            <a:off x="4680352" y="6569968"/>
            <a:ext cx="288032"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7" name="Round Same Side Corner Rectangle 16">
            <a:hlinkClick r:id="rId10" action="ppaction://hlinksldjump"/>
          </p:cNvPr>
          <p:cNvSpPr/>
          <p:nvPr userDrawn="1"/>
        </p:nvSpPr>
        <p:spPr>
          <a:xfrm>
            <a:off x="5310514" y="6569968"/>
            <a:ext cx="360040"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9</a:t>
            </a:r>
            <a:endParaRPr lang="en-GB" sz="1600" b="1" dirty="0">
              <a:latin typeface="Calibri" pitchFamily="34" charset="0"/>
              <a:cs typeface="Calibri" pitchFamily="34" charset="0"/>
            </a:endParaRPr>
          </a:p>
        </p:txBody>
      </p:sp>
      <p:sp>
        <p:nvSpPr>
          <p:cNvPr id="18" name="Round Same Side Corner Rectangle 17">
            <a:hlinkClick r:id="rId10" action="ppaction://hlinksldjump"/>
          </p:cNvPr>
          <p:cNvSpPr/>
          <p:nvPr userDrawn="1"/>
        </p:nvSpPr>
        <p:spPr>
          <a:xfrm>
            <a:off x="6110070"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11</a:t>
            </a:r>
            <a:endParaRPr lang="en-GB" sz="1600" b="1" dirty="0">
              <a:latin typeface="Calibri" pitchFamily="34" charset="0"/>
              <a:cs typeface="Calibri" pitchFamily="34" charset="0"/>
            </a:endParaRPr>
          </a:p>
        </p:txBody>
      </p:sp>
      <p:sp>
        <p:nvSpPr>
          <p:cNvPr id="19" name="Round Same Side Corner Rectangle 18">
            <a:hlinkClick r:id="rId11" action="ppaction://hlinksldjump"/>
          </p:cNvPr>
          <p:cNvSpPr/>
          <p:nvPr userDrawn="1"/>
        </p:nvSpPr>
        <p:spPr>
          <a:xfrm>
            <a:off x="6935004" y="6569968"/>
            <a:ext cx="313410"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13</a:t>
            </a:r>
            <a:endParaRPr lang="en-GB" sz="1600" b="1" dirty="0">
              <a:latin typeface="Calibri" pitchFamily="34" charset="0"/>
              <a:cs typeface="Calibri" pitchFamily="34" charset="0"/>
            </a:endParaRPr>
          </a:p>
        </p:txBody>
      </p:sp>
      <p:sp>
        <p:nvSpPr>
          <p:cNvPr id="20" name="Round Same Side Corner Rectangle 19">
            <a:hlinkClick r:id="rId12" action="ppaction://hlinksldjump"/>
          </p:cNvPr>
          <p:cNvSpPr/>
          <p:nvPr userDrawn="1"/>
        </p:nvSpPr>
        <p:spPr>
          <a:xfrm>
            <a:off x="3540337"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21" name="Round Same Side Corner Rectangle 20">
            <a:hlinkClick r:id="rId13" action="ppaction://hlinksldjump"/>
          </p:cNvPr>
          <p:cNvSpPr/>
          <p:nvPr userDrawn="1"/>
        </p:nvSpPr>
        <p:spPr>
          <a:xfrm>
            <a:off x="4339893" y="6569968"/>
            <a:ext cx="313410"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22" name="Round Same Side Corner Rectangle 21">
            <a:hlinkClick r:id="rId14" action="ppaction://hlinksldjump"/>
          </p:cNvPr>
          <p:cNvSpPr/>
          <p:nvPr userDrawn="1"/>
        </p:nvSpPr>
        <p:spPr>
          <a:xfrm>
            <a:off x="4995433" y="6569968"/>
            <a:ext cx="288032"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8</a:t>
            </a:r>
            <a:endParaRPr lang="en-GB" sz="1600" b="1" dirty="0">
              <a:latin typeface="Calibri" pitchFamily="34" charset="0"/>
              <a:cs typeface="Calibri" pitchFamily="34" charset="0"/>
            </a:endParaRPr>
          </a:p>
        </p:txBody>
      </p:sp>
      <p:sp>
        <p:nvSpPr>
          <p:cNvPr id="23" name="Round Same Side Corner Rectangle 22">
            <a:hlinkClick r:id="rId10" action="ppaction://hlinksldjump"/>
          </p:cNvPr>
          <p:cNvSpPr/>
          <p:nvPr userDrawn="1"/>
        </p:nvSpPr>
        <p:spPr>
          <a:xfrm>
            <a:off x="5697603"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10</a:t>
            </a:r>
            <a:endParaRPr lang="en-GB" sz="1600" b="1" dirty="0">
              <a:latin typeface="Calibri" pitchFamily="34" charset="0"/>
              <a:cs typeface="Calibri" pitchFamily="34" charset="0"/>
            </a:endParaRPr>
          </a:p>
        </p:txBody>
      </p:sp>
      <p:sp>
        <p:nvSpPr>
          <p:cNvPr id="24" name="Round Same Side Corner Rectangle 23">
            <a:hlinkClick r:id="rId11" action="ppaction://hlinksldjump"/>
          </p:cNvPr>
          <p:cNvSpPr/>
          <p:nvPr userDrawn="1"/>
        </p:nvSpPr>
        <p:spPr>
          <a:xfrm>
            <a:off x="6522537"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12</a:t>
            </a:r>
            <a:endParaRPr lang="en-GB" sz="1600" b="1" dirty="0">
              <a:latin typeface="Calibri" pitchFamily="34" charset="0"/>
              <a:cs typeface="Calibri" pitchFamily="34" charset="0"/>
            </a:endParaRPr>
          </a:p>
        </p:txBody>
      </p:sp>
      <p:sp>
        <p:nvSpPr>
          <p:cNvPr id="25" name="Round Same Side Corner Rectangle 24">
            <a:hlinkClick r:id="rId15" action="ppaction://hlinksldjump"/>
          </p:cNvPr>
          <p:cNvSpPr/>
          <p:nvPr userDrawn="1"/>
        </p:nvSpPr>
        <p:spPr>
          <a:xfrm>
            <a:off x="7275463"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14</a:t>
            </a:r>
            <a:endParaRPr lang="en-GB" sz="1600" b="1" dirty="0">
              <a:latin typeface="Calibri" pitchFamily="34" charset="0"/>
              <a:cs typeface="Calibri" pitchFamily="34" charset="0"/>
            </a:endParaRPr>
          </a:p>
        </p:txBody>
      </p:sp>
      <p:sp>
        <p:nvSpPr>
          <p:cNvPr id="26" name="Round Same Side Corner Rectangle 25">
            <a:hlinkClick r:id="rId15" action="ppaction://hlinksldjump"/>
          </p:cNvPr>
          <p:cNvSpPr/>
          <p:nvPr userDrawn="1"/>
        </p:nvSpPr>
        <p:spPr>
          <a:xfrm>
            <a:off x="7687930" y="6569968"/>
            <a:ext cx="385418" cy="257798"/>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15</a:t>
            </a:r>
            <a:endParaRPr lang="en-GB" sz="16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18/02/2014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11.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12.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1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xml"/><Relationship Id="rId4" Type="http://schemas.openxmlformats.org/officeDocument/2006/relationships/slide" Target="slide20.xml"/></Relationships>
</file>

<file path=ppt/slides/_rels/slide14.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1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xml"/><Relationship Id="rId4" Type="http://schemas.openxmlformats.org/officeDocument/2006/relationships/slide" Target="slide20.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17.xml.rels><?xml version="1.0" encoding="UTF-8" standalone="yes"?>
<Relationships xmlns="http://schemas.openxmlformats.org/package/2006/relationships"><Relationship Id="rId8" Type="http://schemas.openxmlformats.org/officeDocument/2006/relationships/slide" Target="slide1.xml"/><Relationship Id="rId3" Type="http://schemas.openxmlformats.org/officeDocument/2006/relationships/hyperlink" Target="Unit%2009%20-%20LO2%20-%20P5%20-%20Project%20Breakdown.xlsx" TargetMode="External"/><Relationship Id="rId7" Type="http://schemas.openxmlformats.org/officeDocument/2006/relationships/slide" Target="slide6.xml"/><Relationship Id="rId2" Type="http://schemas.openxmlformats.org/officeDocument/2006/relationships/hyperlink" Target="Unit%2009%20-%20LO2%20-%20P5%20-%20Schedule%20and%20Timescale.xls" TargetMode="External"/><Relationship Id="rId1" Type="http://schemas.openxmlformats.org/officeDocument/2006/relationships/slideLayout" Target="../slideLayouts/slideLayout2.xml"/><Relationship Id="rId6" Type="http://schemas.openxmlformats.org/officeDocument/2006/relationships/slide" Target="slide20.xml"/><Relationship Id="rId5" Type="http://schemas.openxmlformats.org/officeDocument/2006/relationships/slide" Target="slide5.xml"/><Relationship Id="rId4" Type="http://schemas.openxmlformats.org/officeDocument/2006/relationships/slide" Target="slide4.xml"/></Relationships>
</file>

<file path=ppt/slides/_rels/slide18.xml.rels><?xml version="1.0" encoding="UTF-8" standalone="yes"?>
<Relationships xmlns="http://schemas.openxmlformats.org/package/2006/relationships"><Relationship Id="rId8" Type="http://schemas.openxmlformats.org/officeDocument/2006/relationships/image" Target="../media/image2.gif"/><Relationship Id="rId3" Type="http://schemas.openxmlformats.org/officeDocument/2006/relationships/slide" Target="slide5.xml"/><Relationship Id="rId7" Type="http://schemas.openxmlformats.org/officeDocument/2006/relationships/hyperlink" Target="http://www.google.co.uk/url?sa=i&amp;rct=j&amp;q=&amp;esrc=s&amp;frm=1&amp;source=images&amp;cd=&amp;cad=rja&amp;docid=4g3YKX88CEFMWM&amp;tbnid=euAULqScCrvB6M:&amp;ved=0CAUQjRw&amp;url=http://mypage.direct.ca/s/snimmo/project.htm&amp;ei=smICU9O-O42U0QWCjYDgDQ&amp;bvm=bv.61535280,d.ZG4&amp;psig=AFQjCNGWkJUEe8HBqCRfyy1Fn_fKKlci3w&amp;ust=1392751626693367" TargetMode="External"/><Relationship Id="rId12" Type="http://schemas.openxmlformats.org/officeDocument/2006/relationships/image" Target="../media/image4.png"/><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11" Type="http://schemas.openxmlformats.org/officeDocument/2006/relationships/hyperlink" Target="http://www.google.co.uk/url?sa=i&amp;rct=j&amp;q=&amp;esrc=s&amp;frm=1&amp;source=images&amp;cd=&amp;cad=rja&amp;docid=4g3YKX88CEFMWM&amp;tbnid=euAULqScCrvB6M:&amp;ved=0CAUQjRw&amp;url=http://www.conceptdraw.com/samples/project-chart&amp;ei=8IECU92OMOLW0QXxroCIBw&amp;bvm=bv.61535280,d.ZG4&amp;psig=AFQjCNGWkJUEe8HBqCRfyy1Fn_fKKlci3w&amp;ust=1392751626693367" TargetMode="External"/><Relationship Id="rId5" Type="http://schemas.openxmlformats.org/officeDocument/2006/relationships/slide" Target="slide6.xml"/><Relationship Id="rId10" Type="http://schemas.openxmlformats.org/officeDocument/2006/relationships/image" Target="../media/image3.png"/><Relationship Id="rId4" Type="http://schemas.openxmlformats.org/officeDocument/2006/relationships/slide" Target="slide20.xml"/><Relationship Id="rId9" Type="http://schemas.openxmlformats.org/officeDocument/2006/relationships/hyperlink" Target="http://www.google.co.uk/url?sa=i&amp;rct=j&amp;q=&amp;esrc=s&amp;frm=1&amp;source=images&amp;cd=&amp;cad=rja&amp;docid=4g3YKX88CEFMWM&amp;tbnid=euAULqScCrvB6M:&amp;ved=0CAUQjRw&amp;url=http://www.docstoc.com/docs/88559768/Sample-Pert-Chart&amp;ei=8IACU6XfK-On0QX7vIC4Dw&amp;bvm=bv.61535280,d.ZG4&amp;psig=AFQjCNGWkJUEe8HBqCRfyy1Fn_fKKlci3w&amp;ust=1392751626693367" TargetMode="External"/></Relationships>
</file>

<file path=ppt/slides/_rels/slide19.xml.rels><?xml version="1.0" encoding="UTF-8" standalone="yes"?>
<Relationships xmlns="http://schemas.openxmlformats.org/package/2006/relationships"><Relationship Id="rId8" Type="http://schemas.openxmlformats.org/officeDocument/2006/relationships/hyperlink" Target="http://www.google.co.uk/url?sa=i&amp;rct=j&amp;q=&amp;esrc=s&amp;frm=1&amp;source=images&amp;cd=&amp;cad=rja&amp;docid=o0R-7ztcAOTnEM&amp;tbnid=OB5zdZyddACi9M:&amp;ved=0CAUQjRw&amp;url=http://smashinghub.com/effective-project-management-software.htm&amp;ei=F4kCU-bvHuq40QWOp4CABw&amp;psig=AFQjCNGaiObt7f87CnBkVvpOmcd5rDV9TQ&amp;ust=1392761431617250" TargetMode="External"/><Relationship Id="rId3" Type="http://schemas.openxmlformats.org/officeDocument/2006/relationships/slide" Target="slide5.xml"/><Relationship Id="rId7" Type="http://schemas.openxmlformats.org/officeDocument/2006/relationships/image" Target="../media/image5.png"/><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11" Type="http://schemas.openxmlformats.org/officeDocument/2006/relationships/image" Target="../media/image7.png"/><Relationship Id="rId5" Type="http://schemas.openxmlformats.org/officeDocument/2006/relationships/slide" Target="slide6.xml"/><Relationship Id="rId10" Type="http://schemas.openxmlformats.org/officeDocument/2006/relationships/hyperlink" Target="http://www.google.co.uk/url?sa=i&amp;rct=j&amp;q=&amp;esrc=s&amp;frm=1&amp;source=images&amp;cd=&amp;cad=rja&amp;docid=o0R-7ztcAOTnEM&amp;tbnid=OB5zdZyddACi9M:&amp;ved=0CAUQjRw&amp;url=http://alternativeto.net/software/ganttproject/&amp;ei=SIkCU9WtLqyT0AXipoHgCw&amp;psig=AFQjCNGaiObt7f87CnBkVvpOmcd5rDV9TQ&amp;ust=1392761431617250" TargetMode="External"/><Relationship Id="rId4" Type="http://schemas.openxmlformats.org/officeDocument/2006/relationships/slide" Target="slide20.xml"/><Relationship Id="rId9" Type="http://schemas.openxmlformats.org/officeDocument/2006/relationships/image" Target="../media/image6.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file:///C:\Users\raffest\Cambridge%20Tech%20-%20Level%2003\Unit%2009%20-%20Project%20Planning%20with%20I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21.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xml"/><Relationship Id="rId4" Type="http://schemas.openxmlformats.org/officeDocument/2006/relationships/slide" Target="slide20.xml"/></Relationships>
</file>

<file path=ppt/slides/_rels/slide3.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xml"/><Relationship Id="rId4" Type="http://schemas.openxmlformats.org/officeDocument/2006/relationships/slide" Target="slide20.xml"/></Relationships>
</file>

<file path=ppt/slides/_rels/slide4.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5.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slide" Target="slide4.xml"/><Relationship Id="rId1" Type="http://schemas.openxmlformats.org/officeDocument/2006/relationships/slideLayout" Target="../slideLayouts/slideLayout2.xml"/><Relationship Id="rId6" Type="http://schemas.openxmlformats.org/officeDocument/2006/relationships/slide" Target="slide1.xml"/><Relationship Id="rId5" Type="http://schemas.openxmlformats.org/officeDocument/2006/relationships/slide" Target="slide6.xml"/><Relationship Id="rId4" Type="http://schemas.openxmlformats.org/officeDocument/2006/relationships/slide" Target="slide20.xml"/></Relationships>
</file>

<file path=ppt/slides/_rels/slide6.xml.rels><?xml version="1.0" encoding="UTF-8" standalone="yes"?>
<Relationships xmlns="http://schemas.openxmlformats.org/package/2006/relationships"><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8.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_rels/slide9.xml.rels><?xml version="1.0" encoding="UTF-8" standalone="yes"?>
<Relationships xmlns="http://schemas.openxmlformats.org/package/2006/relationships"><Relationship Id="rId3" Type="http://schemas.openxmlformats.org/officeDocument/2006/relationships/slide" Target="slide4.xml"/><Relationship Id="rId7" Type="http://schemas.openxmlformats.org/officeDocument/2006/relationships/slide" Target="slide1.xml"/><Relationship Id="rId2" Type="http://schemas.openxmlformats.org/officeDocument/2006/relationships/hyperlink" Target="Unit%2009%20-%20AO2%20-%20Task%201%20-%20Project-Plan.doc" TargetMode="External"/><Relationship Id="rId1" Type="http://schemas.openxmlformats.org/officeDocument/2006/relationships/slideLayout" Target="../slideLayouts/slideLayout2.xml"/><Relationship Id="rId6" Type="http://schemas.openxmlformats.org/officeDocument/2006/relationships/slide" Target="slide6.xml"/><Relationship Id="rId5" Type="http://schemas.openxmlformats.org/officeDocument/2006/relationships/slide" Target="slide20.xml"/><Relationship Id="rId4" Type="http://schemas.openxmlformats.org/officeDocument/2006/relationships/slide" Target="slid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smtClean="0"/>
              <a:t>Unit 09</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Project Planning with IT</a:t>
            </a:r>
            <a:endParaRPr lang="en-GB" sz="3600" dirty="0"/>
          </a:p>
          <a:p>
            <a:r>
              <a:rPr lang="en-GB" sz="3600" dirty="0"/>
              <a:t> </a:t>
            </a:r>
            <a:r>
              <a:rPr lang="en-GB" sz="3600" b="1" dirty="0" smtClean="0"/>
              <a:t>Y/601/7321</a:t>
            </a:r>
            <a:endParaRPr lang="en-GB" sz="3600" dirty="0"/>
          </a:p>
        </p:txBody>
      </p:sp>
      <p:sp>
        <p:nvSpPr>
          <p:cNvPr id="4" name="TextBox 3"/>
          <p:cNvSpPr txBox="1"/>
          <p:nvPr/>
        </p:nvSpPr>
        <p:spPr>
          <a:xfrm>
            <a:off x="1088995" y="3933056"/>
            <a:ext cx="7659469" cy="1323439"/>
          </a:xfrm>
          <a:prstGeom prst="rect">
            <a:avLst/>
          </a:prstGeom>
          <a:noFill/>
        </p:spPr>
        <p:txBody>
          <a:bodyPr wrap="none" rtlCol="0">
            <a:spAutoFit/>
          </a:bodyPr>
          <a:lstStyle/>
          <a:p>
            <a:pPr algn="r"/>
            <a:r>
              <a:rPr lang="en-GB" sz="4000" b="1" dirty="0" smtClean="0"/>
              <a:t>LO2 - </a:t>
            </a:r>
            <a:r>
              <a:rPr lang="en-GB" sz="4000" dirty="0" smtClean="0"/>
              <a:t>Be </a:t>
            </a:r>
            <a:r>
              <a:rPr lang="en-GB" sz="4000" dirty="0"/>
              <a:t>able to plan </a:t>
            </a:r>
            <a:r>
              <a:rPr lang="en-GB" sz="4000" dirty="0" smtClean="0"/>
              <a:t>projects</a:t>
            </a:r>
            <a:br>
              <a:rPr lang="en-GB" sz="4000" dirty="0" smtClean="0"/>
            </a:br>
            <a:r>
              <a:rPr lang="en-GB" sz="4000" dirty="0" smtClean="0"/>
              <a:t>using </a:t>
            </a:r>
            <a:r>
              <a:rPr lang="en-GB" sz="4000" dirty="0"/>
              <a:t>IT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800" dirty="0" smtClean="0"/>
              <a:t>At the initiation stage of any project, this is where the project manager will get </a:t>
            </a:r>
            <a:r>
              <a:rPr lang="en-GB" sz="1800" dirty="0"/>
              <a:t>the best chance </a:t>
            </a:r>
            <a:r>
              <a:rPr lang="en-GB" sz="1800" dirty="0" smtClean="0"/>
              <a:t>define </a:t>
            </a:r>
            <a:r>
              <a:rPr lang="en-GB" sz="1800" dirty="0"/>
              <a:t>success. At the very outset </a:t>
            </a:r>
            <a:r>
              <a:rPr lang="en-GB" sz="1800" dirty="0" smtClean="0"/>
              <a:t>they </a:t>
            </a:r>
            <a:r>
              <a:rPr lang="en-GB" sz="1800" dirty="0"/>
              <a:t>can agree on the project’s success </a:t>
            </a:r>
            <a:r>
              <a:rPr lang="en-GB" sz="1800" dirty="0" smtClean="0"/>
              <a:t>criteria - key </a:t>
            </a:r>
            <a:r>
              <a:rPr lang="en-GB" sz="1800" dirty="0"/>
              <a:t>elements that need to be delivered for the project to be successful. These criteria will then help guide </a:t>
            </a:r>
            <a:r>
              <a:rPr lang="en-GB" sz="1800" dirty="0" smtClean="0"/>
              <a:t>the project manager </a:t>
            </a:r>
            <a:r>
              <a:rPr lang="en-GB" sz="1800" dirty="0"/>
              <a:t>throughout the project. Of course, if it’s obvious from </a:t>
            </a:r>
            <a:r>
              <a:rPr lang="en-GB" sz="1800" dirty="0" smtClean="0"/>
              <a:t>their </a:t>
            </a:r>
            <a:r>
              <a:rPr lang="en-GB" sz="1800" dirty="0"/>
              <a:t>initial discussions that the success criteria aren’t clearly linked to the business purpose of the project, again, </a:t>
            </a:r>
            <a:r>
              <a:rPr lang="en-GB" sz="1800" dirty="0" smtClean="0"/>
              <a:t>they’ve </a:t>
            </a:r>
            <a:r>
              <a:rPr lang="en-GB" sz="1800" dirty="0"/>
              <a:t>uncovered a potential stumbling block very early, before too much energy has been invested in the project. </a:t>
            </a:r>
            <a:endParaRPr lang="en-GB" sz="1800" dirty="0" smtClean="0"/>
          </a:p>
          <a:p>
            <a:r>
              <a:rPr lang="en-GB" sz="1800" dirty="0" smtClean="0"/>
              <a:t>These </a:t>
            </a:r>
            <a:r>
              <a:rPr lang="en-GB" sz="1800" dirty="0"/>
              <a:t>success criteria describe what you’re trying to achieve in the project itself, as well as the long-term business benefits that are expected as the pay back for </a:t>
            </a:r>
            <a:r>
              <a:rPr lang="en-GB" sz="1800" dirty="0" smtClean="0"/>
              <a:t>the initial </a:t>
            </a:r>
            <a:r>
              <a:rPr lang="en-GB" sz="1800" dirty="0"/>
              <a:t>investment in the project. One of the reasons that keeping the </a:t>
            </a:r>
            <a:r>
              <a:rPr lang="en-GB" sz="1800" dirty="0" smtClean="0"/>
              <a:t>Project initiation Document </a:t>
            </a:r>
            <a:r>
              <a:rPr lang="en-GB" sz="1800" dirty="0"/>
              <a:t>up to date as the project progresses, and changes are made to its scope, time, quality, and cost factors, is to make sure that these success criteria are still relevant. </a:t>
            </a:r>
            <a:endParaRPr lang="en-GB" sz="1800" dirty="0" smtClean="0"/>
          </a:p>
          <a:p>
            <a:pPr marL="109728" indent="0">
              <a:buNone/>
            </a:pPr>
            <a:r>
              <a:rPr lang="en-GB" sz="1800" b="1" dirty="0" smtClean="0"/>
              <a:t>P4.5 </a:t>
            </a:r>
            <a:r>
              <a:rPr lang="en-GB" sz="1800" b="1" dirty="0"/>
              <a:t>- Task </a:t>
            </a:r>
            <a:r>
              <a:rPr lang="en-GB" sz="1800" b="1" dirty="0" smtClean="0"/>
              <a:t>5 </a:t>
            </a:r>
            <a:r>
              <a:rPr lang="en-GB" sz="1800" b="1" dirty="0"/>
              <a:t>- </a:t>
            </a:r>
            <a:r>
              <a:rPr lang="en-GB" sz="1800" dirty="0"/>
              <a:t>Using the Project Plan </a:t>
            </a:r>
            <a:r>
              <a:rPr lang="en-GB" sz="1800" dirty="0">
                <a:hlinkClick r:id="rId2" action="ppaction://hlinkfile"/>
              </a:rPr>
              <a:t>attached</a:t>
            </a:r>
            <a:r>
              <a:rPr lang="en-GB" sz="1800" dirty="0"/>
              <a:t>, outline </a:t>
            </a:r>
            <a:r>
              <a:rPr lang="en-GB" sz="1800" dirty="0" smtClean="0"/>
              <a:t>the success criterion for your project.</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P4.5 – Project Specification – Success criterion</a:t>
            </a:r>
            <a:endParaRPr lang="en-GB" sz="28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7161994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263525" indent="-242888"/>
            <a:r>
              <a:rPr lang="en-GB" sz="1800" dirty="0"/>
              <a:t>Not all project </a:t>
            </a:r>
            <a:r>
              <a:rPr lang="en-GB" sz="1800" b="1" dirty="0"/>
              <a:t>constraints</a:t>
            </a:r>
            <a:r>
              <a:rPr lang="en-GB" sz="1800" dirty="0"/>
              <a:t> are equal. The </a:t>
            </a:r>
            <a:r>
              <a:rPr lang="en-GB" sz="1800" dirty="0" smtClean="0"/>
              <a:t>prioritisation </a:t>
            </a:r>
            <a:r>
              <a:rPr lang="en-GB" sz="1800" dirty="0"/>
              <a:t>of constraints </a:t>
            </a:r>
            <a:r>
              <a:rPr lang="en-GB" sz="1800" dirty="0" smtClean="0"/>
              <a:t>is performed </a:t>
            </a:r>
            <a:r>
              <a:rPr lang="en-GB" sz="1800" dirty="0"/>
              <a:t>on a project-by-project basis. </a:t>
            </a:r>
            <a:r>
              <a:rPr lang="en-GB" sz="1800" dirty="0" smtClean="0"/>
              <a:t>The Client’s’ </a:t>
            </a:r>
            <a:r>
              <a:rPr lang="en-GB" sz="1800" dirty="0"/>
              <a:t>involvement in this </a:t>
            </a:r>
            <a:r>
              <a:rPr lang="en-GB" sz="1800" dirty="0" smtClean="0"/>
              <a:t>decision is </a:t>
            </a:r>
            <a:r>
              <a:rPr lang="en-GB" sz="1800" dirty="0"/>
              <a:t>essential. Secondary factors are also considered to be constraints </a:t>
            </a:r>
            <a:r>
              <a:rPr lang="en-GB" sz="1800" dirty="0" smtClean="0"/>
              <a:t>and may </a:t>
            </a:r>
            <a:r>
              <a:rPr lang="en-GB" sz="1800" dirty="0"/>
              <a:t>be more important than the primary </a:t>
            </a:r>
            <a:r>
              <a:rPr lang="en-GB" sz="1800" dirty="0" smtClean="0"/>
              <a:t>constraints.</a:t>
            </a:r>
          </a:p>
          <a:p>
            <a:pPr marL="263525" indent="-242888"/>
            <a:r>
              <a:rPr lang="en-GB" sz="1800" dirty="0" smtClean="0"/>
              <a:t>For </a:t>
            </a:r>
            <a:r>
              <a:rPr lang="en-GB" sz="1800" dirty="0"/>
              <a:t>example, </a:t>
            </a:r>
            <a:r>
              <a:rPr lang="en-GB" sz="1800" dirty="0" smtClean="0"/>
              <a:t>years ago</a:t>
            </a:r>
            <a:r>
              <a:rPr lang="en-GB" sz="1800" dirty="0"/>
              <a:t>, at Disneyland and Disney World, the project managers designing </a:t>
            </a:r>
            <a:r>
              <a:rPr lang="en-GB" sz="1800" dirty="0" smtClean="0"/>
              <a:t>and building </a:t>
            </a:r>
            <a:r>
              <a:rPr lang="en-GB" sz="1800" dirty="0"/>
              <a:t>the attractions </a:t>
            </a:r>
            <a:r>
              <a:rPr lang="en-GB" sz="1800" dirty="0" smtClean="0"/>
              <a:t>had </a:t>
            </a:r>
            <a:r>
              <a:rPr lang="en-GB" sz="1800" dirty="0"/>
              <a:t>six constraints:</a:t>
            </a:r>
          </a:p>
          <a:p>
            <a:pPr marL="263525" lvl="1" indent="-242888" algn="ctr"/>
            <a:r>
              <a:rPr lang="en-GB" sz="1800" dirty="0" smtClean="0"/>
              <a:t>◾ Time 	◾ Cost		◾ Scope 		</a:t>
            </a:r>
            <a:br>
              <a:rPr lang="en-GB" sz="1800" dirty="0" smtClean="0"/>
            </a:br>
            <a:r>
              <a:rPr lang="en-GB" sz="1800" dirty="0" smtClean="0"/>
              <a:t>◾ Safety  	◾ </a:t>
            </a:r>
            <a:r>
              <a:rPr lang="en-GB" sz="1800" dirty="0"/>
              <a:t>Aesthetic </a:t>
            </a:r>
            <a:r>
              <a:rPr lang="en-GB" sz="1800" dirty="0" smtClean="0"/>
              <a:t>value	◾ </a:t>
            </a:r>
            <a:r>
              <a:rPr lang="en-GB" sz="1800" dirty="0"/>
              <a:t>Quality</a:t>
            </a:r>
          </a:p>
          <a:p>
            <a:pPr marL="263525" indent="-242888"/>
            <a:r>
              <a:rPr lang="en-GB" sz="1800" dirty="0"/>
              <a:t>At Disney, the last three constraints, those of safety, aesthetic value, </a:t>
            </a:r>
            <a:r>
              <a:rPr lang="en-GB" sz="1800" dirty="0" smtClean="0"/>
              <a:t>and quality</a:t>
            </a:r>
            <a:r>
              <a:rPr lang="en-GB" sz="1800" dirty="0"/>
              <a:t>, were considered locked in constraints that could not be altered </a:t>
            </a:r>
            <a:r>
              <a:rPr lang="en-GB" sz="1800" dirty="0" smtClean="0"/>
              <a:t>during trade-offs</a:t>
            </a:r>
            <a:r>
              <a:rPr lang="en-GB" sz="1800" dirty="0"/>
              <a:t>. All </a:t>
            </a:r>
            <a:r>
              <a:rPr lang="en-GB" sz="1800" dirty="0" smtClean="0"/>
              <a:t>trade-offs </a:t>
            </a:r>
            <a:r>
              <a:rPr lang="en-GB" sz="1800" dirty="0"/>
              <a:t>were made on time, cost, and scope.</a:t>
            </a:r>
          </a:p>
          <a:p>
            <a:pPr marL="263525" indent="-242888"/>
            <a:r>
              <a:rPr lang="en-GB" sz="1800" dirty="0"/>
              <a:t>The importance of the components of success can change over the life </a:t>
            </a:r>
            <a:r>
              <a:rPr lang="en-GB" sz="1800" dirty="0" smtClean="0"/>
              <a:t>of the </a:t>
            </a:r>
            <a:r>
              <a:rPr lang="en-GB" sz="1800" dirty="0"/>
              <a:t>project. For example, in the initiation phase of a project, scope may </a:t>
            </a:r>
            <a:r>
              <a:rPr lang="en-GB" sz="1800" dirty="0" smtClean="0"/>
              <a:t> be the critical </a:t>
            </a:r>
            <a:r>
              <a:rPr lang="en-GB" sz="1800" dirty="0"/>
              <a:t>factor for success, and all </a:t>
            </a:r>
            <a:r>
              <a:rPr lang="en-GB" sz="1800" dirty="0" smtClean="0"/>
              <a:t>trade-offs </a:t>
            </a:r>
            <a:r>
              <a:rPr lang="en-GB" sz="1800" dirty="0"/>
              <a:t>are made on the basis of time </a:t>
            </a:r>
            <a:r>
              <a:rPr lang="en-GB" sz="1800" dirty="0" smtClean="0"/>
              <a:t>and cost</a:t>
            </a:r>
            <a:r>
              <a:rPr lang="en-GB" sz="1800" dirty="0"/>
              <a:t>. During the execution phase of the project, time and cost may </a:t>
            </a:r>
            <a:r>
              <a:rPr lang="en-GB" sz="1800" dirty="0" smtClean="0"/>
              <a:t>become more </a:t>
            </a:r>
            <a:r>
              <a:rPr lang="en-GB" sz="1800" dirty="0"/>
              <a:t>important, and then </a:t>
            </a:r>
            <a:r>
              <a:rPr lang="en-GB" sz="1800" dirty="0" smtClean="0"/>
              <a:t>trade-offs </a:t>
            </a:r>
            <a:r>
              <a:rPr lang="en-GB" sz="1800" dirty="0"/>
              <a:t>will be made on the basis of scope.</a:t>
            </a:r>
            <a:endParaRPr lang="en-GB" sz="1800" b="1" dirty="0" smtClean="0"/>
          </a:p>
          <a:p>
            <a:pPr marL="109728" indent="0">
              <a:buNone/>
            </a:pPr>
            <a:r>
              <a:rPr lang="en-GB" sz="1800" b="1" dirty="0" smtClean="0"/>
              <a:t>P4.6 - </a:t>
            </a:r>
            <a:r>
              <a:rPr lang="en-GB" sz="1800" b="1" dirty="0"/>
              <a:t>Task </a:t>
            </a:r>
            <a:r>
              <a:rPr lang="en-GB" sz="1800" b="1" dirty="0" smtClean="0"/>
              <a:t>6 - </a:t>
            </a:r>
            <a:r>
              <a:rPr lang="en-GB" sz="1800" dirty="0"/>
              <a:t>Using the Project Plan </a:t>
            </a:r>
            <a:r>
              <a:rPr lang="en-GB" sz="1800" dirty="0">
                <a:hlinkClick r:id="rId2" action="ppaction://hlinkfile"/>
              </a:rPr>
              <a:t>attached</a:t>
            </a:r>
            <a:r>
              <a:rPr lang="en-GB" sz="1800" dirty="0"/>
              <a:t>, outline the project </a:t>
            </a:r>
            <a:r>
              <a:rPr lang="en-GB" sz="1800" dirty="0" smtClean="0"/>
              <a:t>constraints that may have an impact on the finished product.</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3200" dirty="0" smtClean="0"/>
              <a:t>P4.6 – Project Specification - Constraints</a:t>
            </a:r>
            <a:endParaRPr lang="en-GB" sz="32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92486267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700" b="1" dirty="0"/>
              <a:t>Project deliverables </a:t>
            </a:r>
            <a:r>
              <a:rPr lang="en-GB" sz="1700" dirty="0"/>
              <a:t>are those products and services </a:t>
            </a:r>
            <a:r>
              <a:rPr lang="en-GB" sz="1700" dirty="0" smtClean="0"/>
              <a:t>presented to </a:t>
            </a:r>
            <a:r>
              <a:rPr lang="en-GB" sz="1700" dirty="0"/>
              <a:t>the customer as a result of project work accomplished, </a:t>
            </a:r>
            <a:r>
              <a:rPr lang="en-GB" sz="1700" dirty="0" smtClean="0"/>
              <a:t>and, to </a:t>
            </a:r>
            <a:r>
              <a:rPr lang="en-GB" sz="1700" dirty="0"/>
              <a:t>a large extent, they represent the achievement of </a:t>
            </a:r>
            <a:r>
              <a:rPr lang="en-GB" sz="1700" dirty="0" smtClean="0"/>
              <a:t>specified project </a:t>
            </a:r>
            <a:r>
              <a:rPr lang="en-GB" sz="1700" dirty="0"/>
              <a:t>objectives.</a:t>
            </a:r>
          </a:p>
          <a:p>
            <a:r>
              <a:rPr lang="en-GB" sz="1700" dirty="0" smtClean="0"/>
              <a:t>For project definition purposes, project </a:t>
            </a:r>
            <a:r>
              <a:rPr lang="en-GB" sz="1700" dirty="0"/>
              <a:t>deliverables </a:t>
            </a:r>
            <a:r>
              <a:rPr lang="en-GB" sz="1700" dirty="0" smtClean="0"/>
              <a:t>are described </a:t>
            </a:r>
            <a:r>
              <a:rPr lang="en-GB" sz="1700" dirty="0"/>
              <a:t>at a high level and represent only those </a:t>
            </a:r>
            <a:r>
              <a:rPr lang="en-GB" sz="1700" dirty="0" smtClean="0"/>
              <a:t>items that </a:t>
            </a:r>
            <a:r>
              <a:rPr lang="en-GB" sz="1700" dirty="0"/>
              <a:t>will be transferred to the customer. Therefore, </a:t>
            </a:r>
            <a:r>
              <a:rPr lang="en-GB" sz="1700" dirty="0" smtClean="0"/>
              <a:t>internal or </a:t>
            </a:r>
            <a:r>
              <a:rPr lang="en-GB" sz="1700" dirty="0"/>
              <a:t>interim deliverables are not usually a part of the </a:t>
            </a:r>
            <a:r>
              <a:rPr lang="en-GB" sz="1700" dirty="0" smtClean="0"/>
              <a:t>project definition</a:t>
            </a:r>
            <a:r>
              <a:rPr lang="en-GB" sz="1700" dirty="0"/>
              <a:t>, but they may be specified in accompanying </a:t>
            </a:r>
            <a:r>
              <a:rPr lang="en-GB" sz="1700" dirty="0" smtClean="0"/>
              <a:t>plans when </a:t>
            </a:r>
            <a:r>
              <a:rPr lang="en-GB" sz="1700" dirty="0"/>
              <a:t>they are developed.</a:t>
            </a:r>
          </a:p>
          <a:p>
            <a:r>
              <a:rPr lang="en-GB" sz="1700" dirty="0"/>
              <a:t>Project deliverables are normally aligned with the </a:t>
            </a:r>
            <a:r>
              <a:rPr lang="en-GB" sz="1700" dirty="0" smtClean="0"/>
              <a:t>completion of </a:t>
            </a:r>
            <a:r>
              <a:rPr lang="en-GB" sz="1700" dirty="0"/>
              <a:t>certain project activities, as may be specified in </a:t>
            </a:r>
            <a:r>
              <a:rPr lang="en-GB" sz="1700" dirty="0" smtClean="0"/>
              <a:t>the </a:t>
            </a:r>
            <a:r>
              <a:rPr lang="en-GB" sz="1700" i="1" dirty="0" smtClean="0"/>
              <a:t>Work </a:t>
            </a:r>
            <a:r>
              <a:rPr lang="en-GB" sz="1700" i="1" dirty="0"/>
              <a:t>Breakdown Structure</a:t>
            </a:r>
            <a:r>
              <a:rPr lang="en-GB" sz="1700" dirty="0"/>
              <a:t>, which is normally </a:t>
            </a:r>
            <a:r>
              <a:rPr lang="en-GB" sz="1700" dirty="0" smtClean="0"/>
              <a:t>constructed during </a:t>
            </a:r>
            <a:r>
              <a:rPr lang="en-GB" sz="1700" dirty="0"/>
              <a:t>project </a:t>
            </a:r>
            <a:r>
              <a:rPr lang="en-GB" sz="1700" dirty="0" smtClean="0"/>
              <a:t>planning but </a:t>
            </a:r>
            <a:r>
              <a:rPr lang="en-GB" sz="1700" dirty="0"/>
              <a:t>only </a:t>
            </a:r>
            <a:r>
              <a:rPr lang="en-GB" sz="1700" dirty="0" smtClean="0"/>
              <a:t>an overview </a:t>
            </a:r>
            <a:r>
              <a:rPr lang="en-GB" sz="1700" dirty="0"/>
              <a:t>of the deliverables can </a:t>
            </a:r>
            <a:r>
              <a:rPr lang="en-GB" sz="1700" dirty="0" smtClean="0"/>
              <a:t>be identified at the early stage. </a:t>
            </a:r>
            <a:r>
              <a:rPr lang="en-GB" sz="1700" dirty="0"/>
              <a:t>The project </a:t>
            </a:r>
            <a:r>
              <a:rPr lang="en-GB" sz="1700" dirty="0" smtClean="0"/>
              <a:t>manager </a:t>
            </a:r>
            <a:r>
              <a:rPr lang="en-GB" sz="1700" dirty="0"/>
              <a:t>can then specify anticipated project </a:t>
            </a:r>
            <a:r>
              <a:rPr lang="en-GB" sz="1700" dirty="0" smtClean="0"/>
              <a:t>deliverables within </a:t>
            </a:r>
            <a:r>
              <a:rPr lang="en-GB" sz="1700" dirty="0"/>
              <a:t>project phases. This list of project deliverables </a:t>
            </a:r>
            <a:r>
              <a:rPr lang="en-GB" sz="1700" dirty="0" smtClean="0"/>
              <a:t>will need </a:t>
            </a:r>
            <a:r>
              <a:rPr lang="en-GB" sz="1700" dirty="0"/>
              <a:t>to be reviewed and refined as more detailed </a:t>
            </a:r>
            <a:r>
              <a:rPr lang="en-GB" sz="1700" dirty="0" smtClean="0"/>
              <a:t>requirements and </a:t>
            </a:r>
            <a:r>
              <a:rPr lang="en-GB" sz="1700" dirty="0"/>
              <a:t>information from the customer are applied to </a:t>
            </a:r>
            <a:r>
              <a:rPr lang="en-GB" sz="1700" dirty="0" smtClean="0"/>
              <a:t>the project </a:t>
            </a:r>
            <a:r>
              <a:rPr lang="en-GB" sz="1700" dirty="0"/>
              <a:t>planning effort</a:t>
            </a:r>
            <a:r>
              <a:rPr lang="en-GB" sz="1700" dirty="0" smtClean="0"/>
              <a:t>.</a:t>
            </a:r>
          </a:p>
          <a:p>
            <a:r>
              <a:rPr lang="en-GB" sz="1700" dirty="0" smtClean="0"/>
              <a:t>Examples of deliverables that can be guaranteed include the finished product</a:t>
            </a:r>
            <a:r>
              <a:rPr lang="en-GB" sz="1700" dirty="0"/>
              <a:t>, documentation, training and support </a:t>
            </a:r>
            <a:r>
              <a:rPr lang="en-GB" sz="1700" dirty="0" smtClean="0"/>
              <a:t>needs.</a:t>
            </a:r>
          </a:p>
          <a:p>
            <a:pPr marL="109728" indent="0">
              <a:buNone/>
            </a:pPr>
            <a:r>
              <a:rPr lang="en-GB" sz="1700" b="1" dirty="0" smtClean="0"/>
              <a:t>P4.6 - </a:t>
            </a:r>
            <a:r>
              <a:rPr lang="en-GB" sz="1700" b="1" dirty="0"/>
              <a:t>Task </a:t>
            </a:r>
            <a:r>
              <a:rPr lang="en-GB" sz="1700" b="1" dirty="0" smtClean="0"/>
              <a:t>6 - </a:t>
            </a:r>
            <a:r>
              <a:rPr lang="en-GB" sz="1700" dirty="0"/>
              <a:t>Using the Project Plan </a:t>
            </a:r>
            <a:r>
              <a:rPr lang="en-GB" sz="1700" dirty="0">
                <a:hlinkClick r:id="rId2" action="ppaction://hlinkfile"/>
              </a:rPr>
              <a:t>attached</a:t>
            </a:r>
            <a:r>
              <a:rPr lang="en-GB" sz="1700" dirty="0"/>
              <a:t>, outline the project </a:t>
            </a:r>
            <a:r>
              <a:rPr lang="en-GB" sz="1700" dirty="0" smtClean="0"/>
              <a:t>deliverables and match these against the success criteria set in the previous task.</a:t>
            </a:r>
            <a:endParaRPr lang="en-GB" sz="1700" dirty="0"/>
          </a:p>
        </p:txBody>
      </p:sp>
      <p:sp>
        <p:nvSpPr>
          <p:cNvPr id="3" name="Title 2"/>
          <p:cNvSpPr>
            <a:spLocks noGrp="1"/>
          </p:cNvSpPr>
          <p:nvPr>
            <p:ph type="title"/>
          </p:nvPr>
        </p:nvSpPr>
        <p:spPr>
          <a:xfrm>
            <a:off x="230832" y="116632"/>
            <a:ext cx="8733656" cy="648072"/>
          </a:xfrm>
        </p:spPr>
        <p:txBody>
          <a:bodyPr>
            <a:noAutofit/>
          </a:bodyPr>
          <a:lstStyle/>
          <a:p>
            <a:r>
              <a:rPr lang="en-GB" sz="3200" dirty="0" smtClean="0"/>
              <a:t>P4.6 – Project Specification - Deliverables</a:t>
            </a:r>
            <a:endParaRPr lang="en-GB" sz="32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11947107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00" dirty="0"/>
              <a:t>Project definition provides an early description of what </a:t>
            </a:r>
            <a:r>
              <a:rPr lang="en-GB" sz="1600" dirty="0" smtClean="0"/>
              <a:t>has to </a:t>
            </a:r>
            <a:r>
              <a:rPr lang="en-GB" sz="1600" dirty="0"/>
              <a:t>be accomplished in order to have a successful </a:t>
            </a:r>
            <a:r>
              <a:rPr lang="en-GB" sz="1600" dirty="0" smtClean="0"/>
              <a:t>project outcome</a:t>
            </a:r>
            <a:r>
              <a:rPr lang="en-GB" sz="1600" dirty="0"/>
              <a:t>. Many of the project activities, events, and </a:t>
            </a:r>
            <a:r>
              <a:rPr lang="en-GB" sz="1600" dirty="0" smtClean="0"/>
              <a:t>conditions that </a:t>
            </a:r>
            <a:r>
              <a:rPr lang="en-GB" sz="1600" dirty="0"/>
              <a:t>are initially considered are based on items </a:t>
            </a:r>
            <a:r>
              <a:rPr lang="en-GB" sz="1600" dirty="0" smtClean="0"/>
              <a:t>such as </a:t>
            </a:r>
            <a:r>
              <a:rPr lang="en-GB" sz="1600" dirty="0"/>
              <a:t>“status quo,” “common knowledge,” “routine responses</a:t>
            </a:r>
            <a:r>
              <a:rPr lang="en-GB" sz="1600" dirty="0" smtClean="0"/>
              <a:t>,” and </a:t>
            </a:r>
            <a:r>
              <a:rPr lang="en-GB" sz="1600" dirty="0"/>
              <a:t>“reasonable expectations.” These may be “common </a:t>
            </a:r>
            <a:r>
              <a:rPr lang="en-GB" sz="1600" dirty="0" smtClean="0"/>
              <a:t>and reasonable</a:t>
            </a:r>
            <a:r>
              <a:rPr lang="en-GB" sz="1600" dirty="0"/>
              <a:t>,” but since they are not necessarily factual, </a:t>
            </a:r>
            <a:r>
              <a:rPr lang="en-GB" sz="1600" dirty="0" smtClean="0"/>
              <a:t>there could </a:t>
            </a:r>
            <a:r>
              <a:rPr lang="en-GB" sz="1600" dirty="0"/>
              <a:t>be alternate perspectives, and they need to be stated </a:t>
            </a:r>
            <a:r>
              <a:rPr lang="en-GB" sz="1600" dirty="0" smtClean="0"/>
              <a:t>as the </a:t>
            </a:r>
            <a:r>
              <a:rPr lang="en-GB" sz="1600" dirty="0"/>
              <a:t>project’s assumptions and constraints</a:t>
            </a:r>
            <a:r>
              <a:rPr lang="en-GB" sz="1600" dirty="0" smtClean="0"/>
              <a:t>.</a:t>
            </a:r>
          </a:p>
          <a:p>
            <a:r>
              <a:rPr lang="en-GB" sz="1600" b="1" dirty="0" smtClean="0"/>
              <a:t>Project </a:t>
            </a:r>
            <a:r>
              <a:rPr lang="en-GB" sz="1600" b="1" dirty="0"/>
              <a:t>Assumptions</a:t>
            </a:r>
            <a:r>
              <a:rPr lang="en-GB" sz="1600" i="1" dirty="0"/>
              <a:t> </a:t>
            </a:r>
            <a:r>
              <a:rPr lang="en-GB" sz="1600" dirty="0"/>
              <a:t>are factors considered to be </a:t>
            </a:r>
            <a:r>
              <a:rPr lang="en-GB" sz="1600" dirty="0" smtClean="0"/>
              <a:t>true, real</a:t>
            </a:r>
            <a:r>
              <a:rPr lang="en-GB" sz="1600" dirty="0"/>
              <a:t>, or certain for the purposes of making project </a:t>
            </a:r>
            <a:r>
              <a:rPr lang="en-GB" sz="1600" dirty="0" smtClean="0"/>
              <a:t>decisions. Assumptions </a:t>
            </a:r>
            <a:r>
              <a:rPr lang="en-GB" sz="1600" dirty="0"/>
              <a:t>involve a degree of risk. Examples of </a:t>
            </a:r>
            <a:r>
              <a:rPr lang="en-GB" sz="1600" dirty="0" smtClean="0"/>
              <a:t>assumptions to </a:t>
            </a:r>
            <a:r>
              <a:rPr lang="en-GB" sz="1600" dirty="0"/>
              <a:t>be considered include specifications or </a:t>
            </a:r>
            <a:r>
              <a:rPr lang="en-GB" sz="1600" dirty="0" smtClean="0"/>
              <a:t>statements related to:</a:t>
            </a:r>
            <a:endParaRPr lang="en-GB" sz="1600" dirty="0"/>
          </a:p>
          <a:p>
            <a:pPr lvl="1"/>
            <a:r>
              <a:rPr lang="en-GB" sz="1600" dirty="0" smtClean="0"/>
              <a:t>Budget </a:t>
            </a:r>
            <a:r>
              <a:rPr lang="en-GB" sz="1600" dirty="0"/>
              <a:t>and resource availability</a:t>
            </a:r>
          </a:p>
          <a:p>
            <a:pPr lvl="1"/>
            <a:r>
              <a:rPr lang="en-GB" sz="1600" dirty="0" smtClean="0"/>
              <a:t>Time </a:t>
            </a:r>
            <a:r>
              <a:rPr lang="en-GB" sz="1600" dirty="0"/>
              <a:t>requirements</a:t>
            </a:r>
          </a:p>
          <a:p>
            <a:pPr lvl="1"/>
            <a:r>
              <a:rPr lang="en-GB" sz="1600" dirty="0" smtClean="0"/>
              <a:t>Staff </a:t>
            </a:r>
            <a:r>
              <a:rPr lang="en-GB" sz="1600" dirty="0"/>
              <a:t>availability, training requirements, and experience</a:t>
            </a:r>
          </a:p>
          <a:p>
            <a:pPr lvl="1"/>
            <a:r>
              <a:rPr lang="en-GB" sz="1600" dirty="0" smtClean="0"/>
              <a:t>Number </a:t>
            </a:r>
            <a:r>
              <a:rPr lang="en-GB" sz="1600" dirty="0"/>
              <a:t>and identity of stakeholders</a:t>
            </a:r>
          </a:p>
          <a:p>
            <a:pPr lvl="1"/>
            <a:r>
              <a:rPr lang="en-GB" sz="1600" dirty="0" smtClean="0"/>
              <a:t>Level </a:t>
            </a:r>
            <a:r>
              <a:rPr lang="en-GB" sz="1600" dirty="0"/>
              <a:t>of project complexity</a:t>
            </a:r>
          </a:p>
          <a:p>
            <a:pPr lvl="1"/>
            <a:r>
              <a:rPr lang="en-GB" sz="1600" dirty="0" smtClean="0"/>
              <a:t>Size </a:t>
            </a:r>
            <a:r>
              <a:rPr lang="en-GB" sz="1600" dirty="0"/>
              <a:t>and duration of the project</a:t>
            </a:r>
          </a:p>
          <a:p>
            <a:pPr lvl="1"/>
            <a:r>
              <a:rPr lang="en-GB" sz="1600" dirty="0" smtClean="0"/>
              <a:t>External </a:t>
            </a:r>
            <a:r>
              <a:rPr lang="en-GB" sz="1600" dirty="0"/>
              <a:t>needs</a:t>
            </a:r>
          </a:p>
          <a:p>
            <a:pPr lvl="1"/>
            <a:r>
              <a:rPr lang="en-GB" sz="1600" dirty="0" smtClean="0"/>
              <a:t>Extent </a:t>
            </a:r>
            <a:r>
              <a:rPr lang="en-GB" sz="1600" dirty="0"/>
              <a:t>of risks</a:t>
            </a:r>
          </a:p>
          <a:p>
            <a:pPr lvl="1"/>
            <a:r>
              <a:rPr lang="en-GB" sz="1600" dirty="0" smtClean="0"/>
              <a:t>Level </a:t>
            </a:r>
            <a:r>
              <a:rPr lang="en-GB" sz="1600" dirty="0"/>
              <a:t>of technical </a:t>
            </a:r>
            <a:r>
              <a:rPr lang="en-GB" sz="1600" dirty="0" smtClean="0"/>
              <a:t>capabilities</a:t>
            </a:r>
            <a:endParaRPr lang="en-GB" sz="1600" b="1" dirty="0" smtClean="0"/>
          </a:p>
        </p:txBody>
      </p:sp>
      <p:sp>
        <p:nvSpPr>
          <p:cNvPr id="3" name="Title 2"/>
          <p:cNvSpPr>
            <a:spLocks noGrp="1"/>
          </p:cNvSpPr>
          <p:nvPr>
            <p:ph type="title"/>
          </p:nvPr>
        </p:nvSpPr>
        <p:spPr>
          <a:xfrm>
            <a:off x="230832" y="116632"/>
            <a:ext cx="8733656" cy="648072"/>
          </a:xfrm>
        </p:spPr>
        <p:txBody>
          <a:bodyPr>
            <a:noAutofit/>
          </a:bodyPr>
          <a:lstStyle/>
          <a:p>
            <a:r>
              <a:rPr lang="en-GB" sz="2300" dirty="0" smtClean="0"/>
              <a:t>P4.7 – Project Specification – Assumptions and Constraints</a:t>
            </a:r>
            <a:endParaRPr lang="en-GB" sz="23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54398763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00" b="1" dirty="0"/>
              <a:t>Project Constraints </a:t>
            </a:r>
            <a:r>
              <a:rPr lang="en-GB" sz="1600" dirty="0"/>
              <a:t>are generally known factors that </a:t>
            </a:r>
            <a:r>
              <a:rPr lang="en-GB" sz="1600" dirty="0" smtClean="0"/>
              <a:t>will limit </a:t>
            </a:r>
            <a:r>
              <a:rPr lang="en-GB" sz="1600" dirty="0"/>
              <a:t>project management options. Specifically, constraints </a:t>
            </a:r>
            <a:r>
              <a:rPr lang="en-GB" sz="1600" dirty="0" smtClean="0"/>
              <a:t>may restrict </a:t>
            </a:r>
            <a:r>
              <a:rPr lang="en-GB" sz="1600" dirty="0"/>
              <a:t>the planning of project cost, schedule, and </a:t>
            </a:r>
            <a:r>
              <a:rPr lang="en-GB" sz="1600" dirty="0" smtClean="0"/>
              <a:t>resources needed </a:t>
            </a:r>
            <a:r>
              <a:rPr lang="en-GB" sz="1600" dirty="0"/>
              <a:t>to achieve the project scope; affect when or how </a:t>
            </a:r>
            <a:r>
              <a:rPr lang="en-GB" sz="1600" dirty="0" smtClean="0"/>
              <a:t>an activity </a:t>
            </a:r>
            <a:r>
              <a:rPr lang="en-GB" sz="1600" dirty="0"/>
              <a:t>can be scheduled; or lead to team pressure to </a:t>
            </a:r>
            <a:r>
              <a:rPr lang="en-GB" sz="1600" dirty="0" smtClean="0"/>
              <a:t>complete the </a:t>
            </a:r>
            <a:r>
              <a:rPr lang="en-GB" sz="1600" dirty="0"/>
              <a:t>project on time, within budget, and according to </a:t>
            </a:r>
            <a:r>
              <a:rPr lang="en-GB" sz="1600" dirty="0" smtClean="0"/>
              <a:t>specification. Examples </a:t>
            </a:r>
            <a:r>
              <a:rPr lang="en-GB" sz="1600" dirty="0"/>
              <a:t>of constraints to be considered include</a:t>
            </a:r>
          </a:p>
          <a:p>
            <a:r>
              <a:rPr lang="en-GB" sz="1600" dirty="0" smtClean="0"/>
              <a:t>Cost and Scheduling</a:t>
            </a:r>
            <a:endParaRPr lang="en-GB" sz="1600" dirty="0"/>
          </a:p>
          <a:p>
            <a:r>
              <a:rPr lang="en-GB" sz="1600" dirty="0" smtClean="0"/>
              <a:t>Staffing </a:t>
            </a:r>
            <a:r>
              <a:rPr lang="en-GB" sz="1600" dirty="0"/>
              <a:t>requirements or availability</a:t>
            </a:r>
          </a:p>
          <a:p>
            <a:r>
              <a:rPr lang="en-GB" sz="1600" dirty="0" smtClean="0"/>
              <a:t>Available </a:t>
            </a:r>
            <a:r>
              <a:rPr lang="en-GB" sz="1600" dirty="0"/>
              <a:t>technology</a:t>
            </a:r>
          </a:p>
          <a:p>
            <a:r>
              <a:rPr lang="en-GB" sz="1600" dirty="0"/>
              <a:t>Funding </a:t>
            </a:r>
            <a:r>
              <a:rPr lang="en-GB" sz="1600" dirty="0" smtClean="0"/>
              <a:t>availability, Contractual factors and Government </a:t>
            </a:r>
            <a:r>
              <a:rPr lang="en-GB" sz="1600" dirty="0"/>
              <a:t>regulations</a:t>
            </a:r>
          </a:p>
          <a:p>
            <a:r>
              <a:rPr lang="en-GB" sz="1600" dirty="0" smtClean="0"/>
              <a:t>Risk </a:t>
            </a:r>
            <a:r>
              <a:rPr lang="en-GB" sz="1600" dirty="0"/>
              <a:t>factors</a:t>
            </a:r>
          </a:p>
          <a:p>
            <a:r>
              <a:rPr lang="en-GB" sz="1600" dirty="0" smtClean="0"/>
              <a:t>Scope </a:t>
            </a:r>
            <a:r>
              <a:rPr lang="en-GB" sz="1600" dirty="0"/>
              <a:t>expectations and feasibility</a:t>
            </a:r>
          </a:p>
          <a:p>
            <a:r>
              <a:rPr lang="en-GB" sz="1600" dirty="0" smtClean="0"/>
              <a:t>Market </a:t>
            </a:r>
            <a:r>
              <a:rPr lang="en-GB" sz="1600" dirty="0"/>
              <a:t>or economic factors</a:t>
            </a:r>
          </a:p>
          <a:p>
            <a:r>
              <a:rPr lang="en-GB" sz="1600" dirty="0" smtClean="0"/>
              <a:t>Organizational structure and Culture</a:t>
            </a:r>
          </a:p>
          <a:p>
            <a:r>
              <a:rPr lang="en-GB" sz="1600" dirty="0" smtClean="0"/>
              <a:t>Similarly</a:t>
            </a:r>
            <a:r>
              <a:rPr lang="en-GB" sz="1600" dirty="0"/>
              <a:t>, constraints in and of themselves are not project </a:t>
            </a:r>
            <a:r>
              <a:rPr lang="en-GB" sz="1600" dirty="0" smtClean="0"/>
              <a:t>risks. However</a:t>
            </a:r>
            <a:r>
              <a:rPr lang="en-GB" sz="1600" dirty="0"/>
              <a:t>, they could become risks if the constraining </a:t>
            </a:r>
            <a:r>
              <a:rPr lang="en-GB" sz="1600" dirty="0" smtClean="0"/>
              <a:t>condition unexpectedly </a:t>
            </a:r>
            <a:r>
              <a:rPr lang="en-GB" sz="1600" dirty="0"/>
              <a:t>changes to affect project </a:t>
            </a:r>
            <a:r>
              <a:rPr lang="en-GB" sz="1600" dirty="0" smtClean="0"/>
              <a:t>performance. Constraints </a:t>
            </a:r>
            <a:r>
              <a:rPr lang="en-GB" sz="1600" dirty="0"/>
              <a:t>should be monitored and validated on an</a:t>
            </a:r>
          </a:p>
          <a:p>
            <a:r>
              <a:rPr lang="en-GB" sz="1600" dirty="0" smtClean="0"/>
              <a:t>On-going </a:t>
            </a:r>
            <a:r>
              <a:rPr lang="en-GB" sz="1600" dirty="0"/>
              <a:t>basis</a:t>
            </a:r>
            <a:r>
              <a:rPr lang="en-GB" sz="1600" dirty="0" smtClean="0"/>
              <a:t>.</a:t>
            </a:r>
          </a:p>
          <a:p>
            <a:pPr marL="109728" indent="0">
              <a:buNone/>
            </a:pPr>
            <a:r>
              <a:rPr lang="en-GB" sz="1600" b="1" dirty="0" smtClean="0"/>
              <a:t>P4.7 </a:t>
            </a:r>
            <a:r>
              <a:rPr lang="en-GB" sz="1600" b="1" dirty="0"/>
              <a:t>- Task </a:t>
            </a:r>
            <a:r>
              <a:rPr lang="en-GB" sz="1600" b="1" dirty="0" smtClean="0"/>
              <a:t>7 </a:t>
            </a:r>
            <a:r>
              <a:rPr lang="en-GB" sz="1600" b="1" dirty="0"/>
              <a:t>- </a:t>
            </a:r>
            <a:r>
              <a:rPr lang="en-GB" sz="1600" dirty="0"/>
              <a:t>Using the Project Plan </a:t>
            </a:r>
            <a:r>
              <a:rPr lang="en-GB" sz="1600" dirty="0">
                <a:hlinkClick r:id="rId2" action="ppaction://hlinkfile"/>
              </a:rPr>
              <a:t>attached</a:t>
            </a:r>
            <a:r>
              <a:rPr lang="en-GB" sz="1600" dirty="0"/>
              <a:t>, outline the </a:t>
            </a:r>
            <a:r>
              <a:rPr lang="en-GB" sz="1600" b="1" dirty="0"/>
              <a:t>project </a:t>
            </a:r>
            <a:r>
              <a:rPr lang="en-GB" sz="1600" b="1" dirty="0" smtClean="0"/>
              <a:t>assumptions </a:t>
            </a:r>
            <a:r>
              <a:rPr lang="en-GB" sz="1600" dirty="0" smtClean="0"/>
              <a:t>and </a:t>
            </a:r>
            <a:r>
              <a:rPr lang="en-GB" sz="1600" b="1" dirty="0" smtClean="0"/>
              <a:t>constraints</a:t>
            </a:r>
            <a:r>
              <a:rPr lang="en-GB" sz="1600" dirty="0" smtClean="0"/>
              <a:t> that can have an impact on the success of a project.</a:t>
            </a:r>
            <a:endParaRPr lang="en-GB" sz="1600" dirty="0"/>
          </a:p>
          <a:p>
            <a:endParaRPr lang="en-GB" sz="1600" b="1" dirty="0" smtClean="0"/>
          </a:p>
        </p:txBody>
      </p:sp>
      <p:sp>
        <p:nvSpPr>
          <p:cNvPr id="3" name="Title 2"/>
          <p:cNvSpPr>
            <a:spLocks noGrp="1"/>
          </p:cNvSpPr>
          <p:nvPr>
            <p:ph type="title"/>
          </p:nvPr>
        </p:nvSpPr>
        <p:spPr>
          <a:xfrm>
            <a:off x="230832" y="116632"/>
            <a:ext cx="8733656" cy="648072"/>
          </a:xfrm>
        </p:spPr>
        <p:txBody>
          <a:bodyPr>
            <a:noAutofit/>
          </a:bodyPr>
          <a:lstStyle/>
          <a:p>
            <a:r>
              <a:rPr lang="en-GB" sz="2300" dirty="0" smtClean="0"/>
              <a:t>P4.7 – Project Specification – Assumptions and Constraints</a:t>
            </a:r>
            <a:endParaRPr lang="en-GB" sz="23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369442717"/>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109728" indent="0">
              <a:buNone/>
            </a:pPr>
            <a:r>
              <a:rPr lang="en-GB" sz="1750" dirty="0" smtClean="0"/>
              <a:t>All forms of issues can come up when it comes to project management, some can be foreseen, others are a surprise, not everything can be guaranteed.</a:t>
            </a:r>
          </a:p>
          <a:p>
            <a:r>
              <a:rPr lang="en-GB" sz="1750" b="1" dirty="0" smtClean="0"/>
              <a:t>Ethical Issues </a:t>
            </a:r>
            <a:r>
              <a:rPr lang="en-GB" sz="1750" dirty="0" smtClean="0"/>
              <a:t>- </a:t>
            </a:r>
            <a:r>
              <a:rPr lang="en-GB" sz="1750" dirty="0"/>
              <a:t>Project managers </a:t>
            </a:r>
            <a:r>
              <a:rPr lang="en-GB" sz="1750" dirty="0" smtClean="0"/>
              <a:t>will be working </a:t>
            </a:r>
            <a:r>
              <a:rPr lang="en-GB" sz="1750" dirty="0"/>
              <a:t>with different </a:t>
            </a:r>
            <a:r>
              <a:rPr lang="en-GB" sz="1750" dirty="0" smtClean="0"/>
              <a:t>stakeholders that </a:t>
            </a:r>
            <a:r>
              <a:rPr lang="en-GB" sz="1750" dirty="0"/>
              <a:t>have a direct or indirect interest in the outcome of their </a:t>
            </a:r>
            <a:r>
              <a:rPr lang="en-GB" sz="1750" dirty="0" smtClean="0"/>
              <a:t>project. They </a:t>
            </a:r>
            <a:r>
              <a:rPr lang="en-GB" sz="1750" dirty="0"/>
              <a:t>may deal with executives or managers from their </a:t>
            </a:r>
            <a:r>
              <a:rPr lang="en-GB" sz="1750" dirty="0" err="1" smtClean="0"/>
              <a:t>bsuiness</a:t>
            </a:r>
            <a:r>
              <a:rPr lang="en-GB" sz="1750" dirty="0" smtClean="0"/>
              <a:t> or even </a:t>
            </a:r>
            <a:r>
              <a:rPr lang="en-GB" sz="1750" dirty="0"/>
              <a:t>those outside of it. They may deal with vendors or suppliers as well </a:t>
            </a:r>
            <a:r>
              <a:rPr lang="en-GB" sz="1750" dirty="0" smtClean="0"/>
              <a:t>as people </a:t>
            </a:r>
            <a:r>
              <a:rPr lang="en-GB" sz="1750" dirty="0"/>
              <a:t>spanning a wide spectrum, from security to marketing to </a:t>
            </a:r>
            <a:r>
              <a:rPr lang="en-GB" sz="1750" dirty="0" smtClean="0"/>
              <a:t>information systems </a:t>
            </a:r>
            <a:r>
              <a:rPr lang="en-GB" sz="1750" dirty="0"/>
              <a:t>and finance. This unique set of circumstances can cause </a:t>
            </a:r>
            <a:r>
              <a:rPr lang="en-GB" sz="1750" dirty="0" smtClean="0"/>
              <a:t>ethical dilemmas </a:t>
            </a:r>
            <a:r>
              <a:rPr lang="en-GB" sz="1750" dirty="0"/>
              <a:t>to occur quickly easily. For example, some executives may </a:t>
            </a:r>
            <a:r>
              <a:rPr lang="en-GB" sz="1750" dirty="0" smtClean="0"/>
              <a:t>be more </a:t>
            </a:r>
            <a:r>
              <a:rPr lang="en-GB" sz="1750" dirty="0"/>
              <a:t>powerful than the customer and, thereby, pressure the team or </a:t>
            </a:r>
            <a:r>
              <a:rPr lang="en-GB" sz="1750" dirty="0" smtClean="0"/>
              <a:t>the project </a:t>
            </a:r>
            <a:r>
              <a:rPr lang="en-GB" sz="1750" dirty="0"/>
              <a:t>manager to put the customer’s interests aside even though the </a:t>
            </a:r>
            <a:r>
              <a:rPr lang="en-GB" sz="1750" dirty="0" smtClean="0"/>
              <a:t>customer is </a:t>
            </a:r>
            <a:r>
              <a:rPr lang="en-GB" sz="1750" dirty="0"/>
              <a:t>paying for the project. Unique circumstances may encourage </a:t>
            </a:r>
            <a:r>
              <a:rPr lang="en-GB" sz="1750" dirty="0" smtClean="0"/>
              <a:t>team members </a:t>
            </a:r>
            <a:r>
              <a:rPr lang="en-GB" sz="1750" dirty="0"/>
              <a:t>to get too close with suppliers, thereby weakening or </a:t>
            </a:r>
            <a:r>
              <a:rPr lang="en-GB" sz="1750" dirty="0" smtClean="0"/>
              <a:t>destroying objectivity </a:t>
            </a:r>
            <a:r>
              <a:rPr lang="en-GB" sz="1750" dirty="0"/>
              <a:t>and independence as well as reining the charge of conflict </a:t>
            </a:r>
            <a:r>
              <a:rPr lang="en-GB" sz="1750" dirty="0" smtClean="0"/>
              <a:t>of interest </a:t>
            </a:r>
            <a:r>
              <a:rPr lang="en-GB" sz="1750" dirty="0"/>
              <a:t>when agreements are made with one vendor or another</a:t>
            </a:r>
            <a:r>
              <a:rPr lang="en-GB" sz="1750" dirty="0" smtClean="0"/>
              <a:t>.</a:t>
            </a:r>
          </a:p>
          <a:p>
            <a:r>
              <a:rPr lang="en-GB" sz="1750" dirty="0" smtClean="0"/>
              <a:t>And there is the morality of hiring and cost cutting, who is the best for the job may not be who is right for the job, similarly if a job is over budget or over time what do you cut, safety or data protection.</a:t>
            </a:r>
          </a:p>
        </p:txBody>
      </p:sp>
      <p:sp>
        <p:nvSpPr>
          <p:cNvPr id="3" name="Title 2"/>
          <p:cNvSpPr>
            <a:spLocks noGrp="1"/>
          </p:cNvSpPr>
          <p:nvPr>
            <p:ph type="title"/>
          </p:nvPr>
        </p:nvSpPr>
        <p:spPr>
          <a:xfrm>
            <a:off x="230832" y="116632"/>
            <a:ext cx="8733656" cy="648072"/>
          </a:xfrm>
        </p:spPr>
        <p:txBody>
          <a:bodyPr>
            <a:noAutofit/>
          </a:bodyPr>
          <a:lstStyle/>
          <a:p>
            <a:r>
              <a:rPr lang="en-GB" sz="2900" dirty="0" smtClean="0"/>
              <a:t>P4.8 – Project Specification – Potential Issues</a:t>
            </a:r>
            <a:endParaRPr lang="en-GB" sz="29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33798201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20" b="1" dirty="0" smtClean="0"/>
              <a:t>Sustainable</a:t>
            </a:r>
            <a:r>
              <a:rPr lang="en-GB" sz="1620" dirty="0" smtClean="0"/>
              <a:t> – </a:t>
            </a:r>
            <a:r>
              <a:rPr lang="en-GB" sz="1620" dirty="0"/>
              <a:t>Our definition of project success for decades was meeting </a:t>
            </a:r>
            <a:r>
              <a:rPr lang="en-GB" sz="1620" dirty="0" smtClean="0"/>
              <a:t>3 constraints. </a:t>
            </a:r>
            <a:r>
              <a:rPr lang="en-GB" sz="1620" dirty="0"/>
              <a:t>Time and cost were two of </a:t>
            </a:r>
            <a:r>
              <a:rPr lang="en-GB" sz="1620" dirty="0" smtClean="0"/>
              <a:t>the three </a:t>
            </a:r>
            <a:r>
              <a:rPr lang="en-GB" sz="1620" dirty="0"/>
              <a:t>sides to the triangle, and the third side was </a:t>
            </a:r>
            <a:r>
              <a:rPr lang="en-GB" sz="1620" dirty="0" smtClean="0"/>
              <a:t>either scope</a:t>
            </a:r>
            <a:r>
              <a:rPr lang="en-GB" sz="1620" dirty="0"/>
              <a:t>, technology, </a:t>
            </a:r>
            <a:r>
              <a:rPr lang="en-GB" sz="1620" dirty="0" smtClean="0"/>
              <a:t>performance or </a:t>
            </a:r>
            <a:r>
              <a:rPr lang="en-GB" sz="1620" dirty="0"/>
              <a:t>quality, depending on who was defining success. Whenever </a:t>
            </a:r>
            <a:r>
              <a:rPr lang="en-GB" sz="1620" dirty="0" smtClean="0"/>
              <a:t>other constraints </a:t>
            </a:r>
            <a:r>
              <a:rPr lang="en-GB" sz="1620" dirty="0"/>
              <a:t>appeared, such as risk, business value, image reputation, </a:t>
            </a:r>
            <a:r>
              <a:rPr lang="en-GB" sz="1620" dirty="0" smtClean="0"/>
              <a:t>safety and </a:t>
            </a:r>
            <a:r>
              <a:rPr lang="en-GB" sz="1620" dirty="0"/>
              <a:t>sustainability, they were inserted into the </a:t>
            </a:r>
            <a:r>
              <a:rPr lang="en-GB" sz="1620" dirty="0" smtClean="0"/>
              <a:t>centre </a:t>
            </a:r>
            <a:r>
              <a:rPr lang="en-GB" sz="1620" dirty="0"/>
              <a:t>of the triangle </a:t>
            </a:r>
            <a:r>
              <a:rPr lang="en-GB" sz="1620" dirty="0" smtClean="0"/>
              <a:t>with the </a:t>
            </a:r>
            <a:r>
              <a:rPr lang="en-GB" sz="1620" dirty="0"/>
              <a:t>belief that they either elongated or compressed the boundary </a:t>
            </a:r>
            <a:r>
              <a:rPr lang="en-GB" sz="1620" dirty="0" smtClean="0"/>
              <a:t>triple constraints.</a:t>
            </a:r>
          </a:p>
          <a:p>
            <a:r>
              <a:rPr lang="en-GB" sz="1620" dirty="0" smtClean="0"/>
              <a:t>Sustainability is now more common an issue with in-built redundancy, being green and waste. But sustainability comes at a cost, did Apple or Samsung think of this when it hired Foxconn, do white good manufacturers factor this in. But it is an issue with governments, specifically when it comes to guaranteeing funding.</a:t>
            </a:r>
          </a:p>
          <a:p>
            <a:r>
              <a:rPr lang="en-GB" sz="1620" b="1" dirty="0" smtClean="0"/>
              <a:t>Health and Safety </a:t>
            </a:r>
            <a:r>
              <a:rPr lang="en-GB" sz="1620" dirty="0" smtClean="0"/>
              <a:t>– In the same vein as Sustainability, factoring in this when it comes to costing can be an issue when money is running out or a project over budget or off schedule. There are steps that can be taken but are they enough for your project, adding protection but not being secure, adding safety measures but  not enough. For instance testing new cars with crash test dummies is too expensive over 30mph but necessary under 30mph. Tests are done, the box ticked, should we move on or force the expense because it is necessary.</a:t>
            </a:r>
          </a:p>
          <a:p>
            <a:pPr marL="109728" indent="0">
              <a:buNone/>
            </a:pPr>
            <a:r>
              <a:rPr lang="en-GB" sz="1620" b="1" dirty="0" smtClean="0"/>
              <a:t>P4.8 </a:t>
            </a:r>
            <a:r>
              <a:rPr lang="en-GB" sz="1620" b="1" dirty="0"/>
              <a:t>- Task 8</a:t>
            </a:r>
            <a:r>
              <a:rPr lang="en-GB" sz="1620" b="1" dirty="0" smtClean="0"/>
              <a:t> - </a:t>
            </a:r>
            <a:r>
              <a:rPr lang="en-GB" sz="1620" dirty="0"/>
              <a:t>Using the Project Plan </a:t>
            </a:r>
            <a:r>
              <a:rPr lang="en-GB" sz="1620" dirty="0">
                <a:hlinkClick r:id="rId2" action="ppaction://hlinkfile"/>
              </a:rPr>
              <a:t>attached</a:t>
            </a:r>
            <a:r>
              <a:rPr lang="en-GB" sz="1620" dirty="0"/>
              <a:t>, outline the </a:t>
            </a:r>
            <a:r>
              <a:rPr lang="en-GB" sz="1620" dirty="0" smtClean="0"/>
              <a:t>potential project issues </a:t>
            </a:r>
            <a:r>
              <a:rPr lang="en-GB" sz="1620" dirty="0"/>
              <a:t>(e.g. ethical, sustainable, health and safety</a:t>
            </a:r>
            <a:r>
              <a:rPr lang="en-GB" sz="1620" dirty="0" smtClean="0"/>
              <a:t>).</a:t>
            </a:r>
            <a:endParaRPr lang="en-GB" sz="1620" dirty="0"/>
          </a:p>
        </p:txBody>
      </p:sp>
      <p:sp>
        <p:nvSpPr>
          <p:cNvPr id="3" name="Title 2"/>
          <p:cNvSpPr>
            <a:spLocks noGrp="1"/>
          </p:cNvSpPr>
          <p:nvPr>
            <p:ph type="title"/>
          </p:nvPr>
        </p:nvSpPr>
        <p:spPr>
          <a:xfrm>
            <a:off x="230832" y="116632"/>
            <a:ext cx="8733656" cy="648072"/>
          </a:xfrm>
        </p:spPr>
        <p:txBody>
          <a:bodyPr>
            <a:noAutofit/>
          </a:bodyPr>
          <a:lstStyle/>
          <a:p>
            <a:r>
              <a:rPr lang="en-GB" sz="2900" dirty="0"/>
              <a:t>P4.8 – Project Specification – Potential Issues</a:t>
            </a:r>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55974975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2000" b="1" dirty="0" smtClean="0"/>
              <a:t>Project </a:t>
            </a:r>
            <a:r>
              <a:rPr lang="en-GB" sz="2000" b="1" dirty="0"/>
              <a:t>plan </a:t>
            </a:r>
            <a:r>
              <a:rPr lang="en-GB" sz="2000" dirty="0" smtClean="0"/>
              <a:t> - Now the project has been planned and the scope agreed, it is time to start planning the project. Using </a:t>
            </a:r>
            <a:r>
              <a:rPr lang="en-GB" sz="2000" dirty="0"/>
              <a:t>the </a:t>
            </a:r>
            <a:r>
              <a:rPr lang="en-GB" sz="2000" dirty="0" smtClean="0"/>
              <a:t>Project Plan template created for P4 you will need to plan your project including </a:t>
            </a:r>
            <a:r>
              <a:rPr lang="en-GB" sz="2000" dirty="0"/>
              <a:t>activities, deadlines, milestones, dependencies and resources as a minimum</a:t>
            </a:r>
            <a:r>
              <a:rPr lang="en-GB" sz="2000" dirty="0" smtClean="0"/>
              <a:t>. This can either be done in Excel, Microsoft Project template or in OpenProj.</a:t>
            </a:r>
            <a:endParaRPr lang="en-GB" sz="2000" dirty="0"/>
          </a:p>
          <a:p>
            <a:r>
              <a:rPr lang="en-GB" sz="2000" b="1" dirty="0" smtClean="0"/>
              <a:t>P5.1 – Task 9 - </a:t>
            </a:r>
            <a:r>
              <a:rPr lang="en-GB" sz="2000" dirty="0" smtClean="0"/>
              <a:t>Using </a:t>
            </a:r>
            <a:r>
              <a:rPr lang="en-GB" sz="2000" dirty="0"/>
              <a:t>this Project Plan, complete a Project Workflow Gantt Chart that describes the Timings and Milestones of your selected project. Use the template </a:t>
            </a:r>
            <a:r>
              <a:rPr lang="en-GB" sz="2000" b="1" dirty="0">
                <a:hlinkClick r:id="rId2" action="ppaction://hlinkfile"/>
              </a:rPr>
              <a:t>Unit 09 - LO2 - P5 - Schedule and Timescale </a:t>
            </a:r>
            <a:r>
              <a:rPr lang="en-GB" sz="2000" dirty="0" smtClean="0"/>
              <a:t>as </a:t>
            </a:r>
            <a:r>
              <a:rPr lang="en-GB" sz="2000" dirty="0"/>
              <a:t>a guide.</a:t>
            </a:r>
          </a:p>
          <a:p>
            <a:r>
              <a:rPr lang="en-GB" sz="2000" b="1" dirty="0" smtClean="0"/>
              <a:t>P5.2 </a:t>
            </a:r>
            <a:r>
              <a:rPr lang="en-GB" sz="2000" b="1" dirty="0"/>
              <a:t>– Task </a:t>
            </a:r>
            <a:r>
              <a:rPr lang="en-GB" sz="2000" b="1" dirty="0" smtClean="0"/>
              <a:t>10 </a:t>
            </a:r>
            <a:r>
              <a:rPr lang="en-GB" sz="2000" b="1" dirty="0"/>
              <a:t>- </a:t>
            </a:r>
            <a:r>
              <a:rPr lang="en-GB" sz="2000" dirty="0" smtClean="0"/>
              <a:t>Using </a:t>
            </a:r>
            <a:r>
              <a:rPr lang="en-GB" sz="2000" dirty="0"/>
              <a:t>this Project Plan and Gantt Chart, complete a Project and Budgeting Spreadsheet that describes the </a:t>
            </a:r>
            <a:r>
              <a:rPr lang="en-GB" sz="2000" dirty="0" smtClean="0"/>
              <a:t>risk </a:t>
            </a:r>
            <a:r>
              <a:rPr lang="en-GB" sz="2000" dirty="0"/>
              <a:t>analysis and costing breakdown of the selected </a:t>
            </a:r>
            <a:r>
              <a:rPr lang="en-GB" sz="2000" dirty="0" smtClean="0"/>
              <a:t>project. Use </a:t>
            </a:r>
            <a:r>
              <a:rPr lang="en-GB" sz="2000" dirty="0"/>
              <a:t>the template </a:t>
            </a:r>
            <a:r>
              <a:rPr lang="en-GB" sz="2000" b="1" dirty="0">
                <a:hlinkClick r:id="rId3" action="ppaction://hlinkfile"/>
              </a:rPr>
              <a:t>Unit 09 - LO2 - P5 - Project Breakdown </a:t>
            </a:r>
            <a:r>
              <a:rPr lang="en-GB" sz="2000" dirty="0"/>
              <a:t>as a guide.</a:t>
            </a:r>
          </a:p>
          <a:p>
            <a:r>
              <a:rPr lang="en-GB" sz="2000" b="1" dirty="0" smtClean="0"/>
              <a:t>P5.3 </a:t>
            </a:r>
            <a:r>
              <a:rPr lang="en-GB" sz="2000" b="1" dirty="0"/>
              <a:t>– Task </a:t>
            </a:r>
            <a:r>
              <a:rPr lang="en-GB" sz="2000" b="1" dirty="0" smtClean="0"/>
              <a:t>11 </a:t>
            </a:r>
            <a:r>
              <a:rPr lang="en-GB" sz="2000" dirty="0" smtClean="0"/>
              <a:t>– Prepare this collected information above into a usable format within the Project Plan in the form of a report.</a:t>
            </a:r>
            <a:endParaRPr lang="en-GB" sz="20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P5 – Project Planning -  Planning Production</a:t>
            </a:r>
            <a:endParaRPr lang="en-GB" sz="2800" dirty="0"/>
          </a:p>
        </p:txBody>
      </p:sp>
      <p:sp>
        <p:nvSpPr>
          <p:cNvPr id="4" name="Round Same Side Corner Rectangle 3">
            <a:hlinkClick r:id="rId4"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5"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6"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7"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8"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15828311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5750014" cy="5472609"/>
          </a:xfrm>
        </p:spPr>
        <p:txBody>
          <a:bodyPr>
            <a:noAutofit/>
          </a:bodyPr>
          <a:lstStyle/>
          <a:p>
            <a:r>
              <a:rPr lang="en-GB" sz="1500" dirty="0" smtClean="0"/>
              <a:t>To make it easier for project managers to demonstrate the information gathered from the project plan and project files, they will need to create a series of flow charts for the client. With Microsoft project and OpenProj this is an easy task to convert information from a Gantt Chart into a Pert.</a:t>
            </a:r>
          </a:p>
          <a:p>
            <a:r>
              <a:rPr lang="en-GB" sz="1500" dirty="0" smtClean="0"/>
              <a:t>With Excel this is not so straight forward but can be managed the rough manual creation of elements and flow arrows.</a:t>
            </a:r>
          </a:p>
          <a:p>
            <a:r>
              <a:rPr lang="en-GB" sz="1500" dirty="0" smtClean="0"/>
              <a:t>You </a:t>
            </a:r>
            <a:r>
              <a:rPr lang="en-GB" sz="1500" dirty="0"/>
              <a:t>must ensure that both the project plan/Gantt chart and PERT chart are detailed to meet the full scope of a multi-task/multi-resource project and contain all required activities and deadlines. The PERT chart should also identify activities which could be run parallel. </a:t>
            </a:r>
          </a:p>
          <a:p>
            <a:pPr marL="109728" indent="0">
              <a:buNone/>
            </a:pPr>
            <a:r>
              <a:rPr lang="en-GB" sz="1500" b="1" dirty="0" smtClean="0"/>
              <a:t>M3.1 - Task 12 – </a:t>
            </a:r>
            <a:r>
              <a:rPr lang="en-GB" sz="1500" dirty="0" smtClean="0"/>
              <a:t>Using the information from the Gantt chart, produce a pert chart that defines the chain of Timings, Deadlines and Milestones activities for your Project.</a:t>
            </a:r>
          </a:p>
          <a:p>
            <a:pPr marL="109728" indent="0">
              <a:buNone/>
            </a:pPr>
            <a:r>
              <a:rPr lang="en-GB" sz="1500" b="1" dirty="0" smtClean="0"/>
              <a:t>M3.2 – Task 13 – </a:t>
            </a:r>
            <a:r>
              <a:rPr lang="en-GB" sz="1500" dirty="0" smtClean="0"/>
              <a:t>Using section 12 of your Project Plan, state the Milestones and parallel Processes of your Project Schedule.</a:t>
            </a:r>
          </a:p>
        </p:txBody>
      </p:sp>
      <p:sp>
        <p:nvSpPr>
          <p:cNvPr id="3" name="Title 2"/>
          <p:cNvSpPr>
            <a:spLocks noGrp="1"/>
          </p:cNvSpPr>
          <p:nvPr>
            <p:ph type="title"/>
          </p:nvPr>
        </p:nvSpPr>
        <p:spPr>
          <a:xfrm>
            <a:off x="230832" y="116632"/>
            <a:ext cx="8733656" cy="648072"/>
          </a:xfrm>
        </p:spPr>
        <p:txBody>
          <a:bodyPr>
            <a:noAutofit/>
          </a:bodyPr>
          <a:lstStyle/>
          <a:p>
            <a:r>
              <a:rPr lang="en-GB" sz="3200" dirty="0" smtClean="0"/>
              <a:t>M3.1 - Be </a:t>
            </a:r>
            <a:r>
              <a:rPr lang="en-GB" sz="3200" dirty="0"/>
              <a:t>able to plan projects using IT</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1026" name="Picture 2" descr="http://mypage.direct.ca/s/snimmo/pert_chart.gif">
            <a:hlinkClick r:id="rId7"/>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6154595" y="764704"/>
            <a:ext cx="2705816" cy="165618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img.docstoccdn.com/thumb/orig/88559768.png">
            <a:hlinkClick r:id="rId9"/>
          </p:cNvPr>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6253562" y="2564904"/>
            <a:ext cx="2606850" cy="1955138"/>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www.conceptdraw.com/samples/resource/images/solutions/project-chart/PROJECT-CHART-PERT-Chart-Software-Development-Plan.png">
            <a:hlinkClick r:id="rId11"/>
          </p:cNvPr>
          <p:cNvPicPr>
            <a:picLocks noChangeAspect="1" noChangeArrowheads="1"/>
          </p:cNvPicPr>
          <p:nvPr/>
        </p:nvPicPr>
        <p:blipFill>
          <a:blip r:embed="rId12" cstate="print">
            <a:extLst>
              <a:ext uri="{28A0092B-C50C-407E-A947-70E740481C1C}">
                <a14:useLocalDpi xmlns:a14="http://schemas.microsoft.com/office/drawing/2010/main" val="0"/>
              </a:ext>
            </a:extLst>
          </a:blip>
          <a:srcRect/>
          <a:stretch>
            <a:fillRect/>
          </a:stretch>
        </p:blipFill>
        <p:spPr bwMode="auto">
          <a:xfrm>
            <a:off x="6055927" y="4725144"/>
            <a:ext cx="2890369" cy="1493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929947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5903075" cy="5472609"/>
          </a:xfrm>
        </p:spPr>
        <p:txBody>
          <a:bodyPr>
            <a:noAutofit/>
          </a:bodyPr>
          <a:lstStyle/>
          <a:p>
            <a:pPr marL="255588" indent="-255588"/>
            <a:r>
              <a:rPr lang="en-GB" sz="1700" dirty="0" smtClean="0"/>
              <a:t>With the Project plans complete and the analysis and drafting charts in place you will need to decide how to present this information to your client. Overkill is possible so you will need to analyse which graphic method best explains the project plan to them.</a:t>
            </a:r>
          </a:p>
          <a:p>
            <a:pPr marL="0" indent="0">
              <a:buNone/>
            </a:pPr>
            <a:r>
              <a:rPr lang="en-GB" sz="1700" b="1" dirty="0" smtClean="0"/>
              <a:t>D1.1 – Task 14 - </a:t>
            </a:r>
            <a:r>
              <a:rPr lang="en-GB" sz="1700" dirty="0" smtClean="0"/>
              <a:t>Evaluate </a:t>
            </a:r>
            <a:r>
              <a:rPr lang="en-GB" sz="1700" dirty="0"/>
              <a:t>the use of Gantt and PERT charts, identifying advantages and disadvantages for both chart </a:t>
            </a:r>
            <a:r>
              <a:rPr lang="en-GB" sz="1700" dirty="0" smtClean="0"/>
              <a:t>types.</a:t>
            </a:r>
          </a:p>
          <a:p>
            <a:pPr marL="255588" indent="-255588"/>
            <a:r>
              <a:rPr lang="en-GB" sz="1700" dirty="0" smtClean="0"/>
              <a:t>Similarly the client will need to know which software will be best to stick with for the duration of the project. This should be based on:</a:t>
            </a:r>
          </a:p>
          <a:p>
            <a:pPr marL="511620" lvl="1" indent="-255588"/>
            <a:r>
              <a:rPr lang="en-GB" sz="1700" dirty="0" smtClean="0"/>
              <a:t>Easy of Use/Simplicity of Layout</a:t>
            </a:r>
          </a:p>
          <a:p>
            <a:pPr marL="511620" lvl="1" indent="-255588"/>
            <a:r>
              <a:rPr lang="en-GB" sz="1700" dirty="0" smtClean="0"/>
              <a:t>Graphical results</a:t>
            </a:r>
          </a:p>
          <a:p>
            <a:pPr marL="511620" lvl="1" indent="-255588"/>
            <a:r>
              <a:rPr lang="en-GB" sz="1700" dirty="0" smtClean="0"/>
              <a:t>Ability to highlight Milestones and Deadlines</a:t>
            </a:r>
          </a:p>
          <a:p>
            <a:pPr marL="511620" lvl="1" indent="-255588"/>
            <a:r>
              <a:rPr lang="en-GB" sz="1700" dirty="0" smtClean="0"/>
              <a:t>Cross compatibility</a:t>
            </a:r>
          </a:p>
          <a:p>
            <a:pPr marL="511620" lvl="1" indent="-255588"/>
            <a:r>
              <a:rPr lang="en-GB" sz="1700" dirty="0" smtClean="0"/>
              <a:t>Learning curve</a:t>
            </a:r>
          </a:p>
          <a:p>
            <a:pPr marL="0" indent="0">
              <a:buNone/>
            </a:pPr>
            <a:r>
              <a:rPr lang="en-GB" sz="1700" b="1" dirty="0" smtClean="0"/>
              <a:t>D1.2 – Task 15 - </a:t>
            </a:r>
            <a:r>
              <a:rPr lang="en-GB" sz="1700" dirty="0" smtClean="0"/>
              <a:t>Compare with evidence the </a:t>
            </a:r>
            <a:r>
              <a:rPr lang="en-GB" sz="1700" dirty="0"/>
              <a:t>different software used to create the </a:t>
            </a:r>
            <a:r>
              <a:rPr lang="en-GB" sz="1700" dirty="0" smtClean="0"/>
              <a:t>Project charts using the selected criteria.</a:t>
            </a:r>
            <a:endParaRPr lang="en-GB" sz="1700" dirty="0"/>
          </a:p>
        </p:txBody>
      </p:sp>
      <p:sp>
        <p:nvSpPr>
          <p:cNvPr id="3" name="Title 2"/>
          <p:cNvSpPr>
            <a:spLocks noGrp="1"/>
          </p:cNvSpPr>
          <p:nvPr>
            <p:ph type="title"/>
          </p:nvPr>
        </p:nvSpPr>
        <p:spPr>
          <a:xfrm>
            <a:off x="230832" y="116632"/>
            <a:ext cx="8733656" cy="648072"/>
          </a:xfrm>
        </p:spPr>
        <p:txBody>
          <a:bodyPr>
            <a:noAutofit/>
          </a:bodyPr>
          <a:lstStyle/>
          <a:p>
            <a:r>
              <a:rPr lang="en-GB" sz="3200" dirty="0" smtClean="0"/>
              <a:t>D1.1 - Be </a:t>
            </a:r>
            <a:r>
              <a:rPr lang="en-GB" sz="3200" dirty="0"/>
              <a:t>able to plan projects using IT</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pic>
        <p:nvPicPr>
          <p:cNvPr id="2050" name="Picture 2" descr="http://dlhsoft.com/ProjectManagementLibrary/Documentation/Screenshots/GanttChartTaskListViewBarTemplating.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091867" y="692696"/>
            <a:ext cx="2854429" cy="1296144"/>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smashinghub.com/wp-content/uploads/2011/11/openproj.jpg">
            <a:hlinkClick r:id="rId8"/>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6156176" y="2276872"/>
            <a:ext cx="2818820" cy="1905523"/>
          </a:xfrm>
          <a:prstGeom prst="rect">
            <a:avLst/>
          </a:prstGeom>
          <a:noFill/>
          <a:extLst>
            <a:ext uri="{909E8E84-426E-40DD-AFC4-6F175D3DCCD1}">
              <a14:hiddenFill xmlns:a14="http://schemas.microsoft.com/office/drawing/2010/main">
                <a:solidFill>
                  <a:srgbClr val="FFFFFF"/>
                </a:solidFill>
              </a14:hiddenFill>
            </a:ext>
          </a:extLst>
        </p:spPr>
      </p:pic>
      <p:pic>
        <p:nvPicPr>
          <p:cNvPr id="2054" name="Picture 6" descr="http://cdn.alternativeto.net/s/743e9b85-ed0d-4783-80eb-86fa76644866_2_full.png">
            <a:hlinkClick r:id="rId10"/>
          </p:cNvPr>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6156176" y="4399162"/>
            <a:ext cx="2721434" cy="19821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806697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12161613"/>
              </p:ext>
            </p:extLst>
          </p:nvPr>
        </p:nvGraphicFramePr>
        <p:xfrm>
          <a:off x="250825" y="965408"/>
          <a:ext cx="8713663" cy="5583189"/>
        </p:xfrm>
        <a:graphic>
          <a:graphicData uri="http://schemas.openxmlformats.org/drawingml/2006/table">
            <a:tbl>
              <a:tblPr firstRow="1" bandRow="1">
                <a:tableStyleId>{5C22544A-7EE6-4342-B048-85BDC9FD1C3A}</a:tableStyleId>
              </a:tblPr>
              <a:tblGrid>
                <a:gridCol w="360730"/>
                <a:gridCol w="1368157"/>
                <a:gridCol w="432048"/>
                <a:gridCol w="1944216"/>
                <a:gridCol w="2376264"/>
                <a:gridCol w="2232248"/>
              </a:tblGrid>
              <a:tr h="792088">
                <a:tc gridSpan="2">
                  <a:txBody>
                    <a:bodyPr/>
                    <a:lstStyle/>
                    <a:p>
                      <a:r>
                        <a:rPr kumimoji="0" lang="en-GB" sz="1100" u="none" strike="noStrike" kern="1200" baseline="0" dirty="0" smtClean="0"/>
                        <a:t>Learning Outcome (LO) </a:t>
                      </a:r>
                    </a:p>
                    <a:p>
                      <a:r>
                        <a:rPr kumimoji="0" lang="en-GB" sz="1100" u="none" strike="noStrike" kern="1200" baseline="0" dirty="0" smtClean="0"/>
                        <a:t>The learner will:</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100" u="none" strike="noStrike" kern="1200" baseline="0" dirty="0" smtClean="0"/>
                        <a:t>Pass </a:t>
                      </a:r>
                    </a:p>
                    <a:p>
                      <a:r>
                        <a:rPr kumimoji="0" lang="en-GB" sz="1100" u="none" strike="noStrike" kern="1200" baseline="0" dirty="0" smtClean="0"/>
                        <a:t>The assessment criteria are the pass requirements for this unit. </a:t>
                      </a:r>
                    </a:p>
                    <a:p>
                      <a:r>
                        <a:rPr kumimoji="0" lang="en-GB" sz="1100" u="none" strike="noStrike" kern="1200" baseline="0" dirty="0" smtClean="0"/>
                        <a:t>The learner can: </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100" u="none" strike="noStrike" kern="1200" baseline="0" dirty="0" smtClean="0"/>
                        <a:t>Merit </a:t>
                      </a:r>
                    </a:p>
                    <a:p>
                      <a:r>
                        <a:rPr kumimoji="0" lang="en-GB" sz="1100" u="none" strike="noStrike" kern="1200" baseline="0" dirty="0" smtClean="0"/>
                        <a:t>For merit the evidence must show that, in addition to the pass criteria, the learner is able to: </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100" u="none" strike="noStrike" kern="1200" baseline="0" dirty="0" smtClean="0"/>
                        <a:t>Distinction </a:t>
                      </a:r>
                    </a:p>
                    <a:p>
                      <a:r>
                        <a:rPr kumimoji="0" lang="en-GB" sz="1100" u="none" strike="noStrike" kern="1200" baseline="0" dirty="0" smtClean="0"/>
                        <a:t>For distinction the evidence must show that, in addition to the pass and merit criteria, the learner is able to: </a:t>
                      </a:r>
                      <a:endParaRPr kumimoji="0" lang="en-GB" sz="1100" b="0" i="0" u="none" strike="noStrike" kern="1200" baseline="0" dirty="0" smtClean="0">
                        <a:solidFill>
                          <a:schemeClr val="lt1"/>
                        </a:solidFill>
                        <a:latin typeface="Arial" pitchFamily="34" charset="0"/>
                        <a:ea typeface="+mn-ea"/>
                        <a:cs typeface="Arial" pitchFamily="34" charset="0"/>
                      </a:endParaRPr>
                    </a:p>
                  </a:txBody>
                  <a:tcPr/>
                </a:tc>
              </a:tr>
              <a:tr h="450135">
                <a:tc rowSpan="3">
                  <a:txBody>
                    <a:bodyPr/>
                    <a:lstStyle/>
                    <a:p>
                      <a:r>
                        <a:rPr lang="en-GB" sz="1200" dirty="0" smtClean="0"/>
                        <a:t>1</a:t>
                      </a:r>
                      <a:endParaRPr lang="en-GB" sz="1200" dirty="0">
                        <a:latin typeface="Arial" pitchFamily="34" charset="0"/>
                        <a:cs typeface="Arial" pitchFamily="34" charset="0"/>
                      </a:endParaRPr>
                    </a:p>
                  </a:txBody>
                  <a:tcPr/>
                </a:tc>
                <a:tc rowSpan="3">
                  <a:txBody>
                    <a:bodyPr/>
                    <a:lstStyle/>
                    <a:p>
                      <a:r>
                        <a:rPr kumimoji="0" lang="en-GB" sz="1200" u="none" strike="noStrike" kern="1200" baseline="0" dirty="0" smtClean="0"/>
                        <a:t>Understand how projects are managed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P1</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Illustrate typical phases of a project life cycle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r>
              <a:tr h="425735">
                <a:tc vMerge="1">
                  <a:txBody>
                    <a:bodyPr/>
                    <a:lstStyle/>
                    <a:p>
                      <a:endParaRPr lang="en-GB"/>
                    </a:p>
                  </a:txBody>
                  <a:tcPr/>
                </a:tc>
                <a:tc vMerge="1">
                  <a:txBody>
                    <a:bodyPr/>
                    <a:lstStyle/>
                    <a:p>
                      <a:endParaRPr lang="en-GB"/>
                    </a:p>
                  </a:txBody>
                  <a:tcPr/>
                </a:tc>
                <a:tc>
                  <a:txBody>
                    <a:bodyPr/>
                    <a:lstStyle/>
                    <a:p>
                      <a:r>
                        <a:rPr lang="en-GB" sz="1200" dirty="0" smtClean="0"/>
                        <a:t>P2</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Explain the resources available to support the project manager </a:t>
                      </a:r>
                      <a:endParaRPr lang="en-GB"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M1 Compare different project methodologies </a:t>
                      </a:r>
                      <a:endParaRPr lang="en-GB" sz="1200" dirty="0" smtClean="0"/>
                    </a:p>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a:latin typeface="Arial" pitchFamily="34" charset="0"/>
                        <a:cs typeface="Arial" pitchFamily="34" charset="0"/>
                      </a:endParaRPr>
                    </a:p>
                  </a:txBody>
                  <a:tcPr/>
                </a:tc>
              </a:tr>
              <a:tr h="450135">
                <a:tc vMerge="1">
                  <a:txBody>
                    <a:bodyPr/>
                    <a:lstStyle/>
                    <a:p>
                      <a:endParaRPr lang="en-GB"/>
                    </a:p>
                  </a:txBody>
                  <a:tcPr/>
                </a:tc>
                <a:tc vMerge="1">
                  <a:txBody>
                    <a:bodyPr/>
                    <a:lstStyle/>
                    <a:p>
                      <a:endParaRPr lang="en-GB"/>
                    </a:p>
                  </a:txBody>
                  <a:tcPr/>
                </a:tc>
                <a:tc>
                  <a:txBody>
                    <a:bodyPr/>
                    <a:lstStyle/>
                    <a:p>
                      <a:r>
                        <a:rPr lang="en-GB" sz="1200" dirty="0" smtClean="0"/>
                        <a:t>P3</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Discuss issues affecting project management </a:t>
                      </a:r>
                      <a:endParaRPr lang="en-GB" sz="1200" dirty="0">
                        <a:latin typeface="Arial" pitchFamily="34" charset="0"/>
                        <a:cs typeface="Arial" pitchFamily="34"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u="none" strike="noStrike" kern="1200" baseline="0" dirty="0" smtClean="0"/>
                        <a:t>M2 Explain the impact identified issues would have on a project </a:t>
                      </a:r>
                      <a:endParaRPr lang="en-GB" sz="1200" dirty="0" smtClean="0">
                        <a:latin typeface="Arial" pitchFamily="34" charset="0"/>
                        <a:cs typeface="Arial" pitchFamily="34" charset="0"/>
                      </a:endParaRPr>
                    </a:p>
                  </a:txBody>
                  <a:tcPr/>
                </a:tc>
                <a:tc>
                  <a:txBody>
                    <a:bodyPr/>
                    <a:lstStyle/>
                    <a:p>
                      <a:endParaRPr lang="en-GB" sz="1200">
                        <a:latin typeface="Arial" pitchFamily="34" charset="0"/>
                        <a:cs typeface="Arial" pitchFamily="34" charset="0"/>
                      </a:endParaRPr>
                    </a:p>
                  </a:txBody>
                  <a:tcPr/>
                </a:tc>
              </a:tr>
              <a:tr h="630189">
                <a:tc rowSpan="2">
                  <a:txBody>
                    <a:bodyPr/>
                    <a:lstStyle/>
                    <a:p>
                      <a:r>
                        <a:rPr lang="en-GB" sz="1200" dirty="0" smtClean="0"/>
                        <a:t>2</a:t>
                      </a:r>
                      <a:endParaRPr lang="en-GB" sz="1200" dirty="0">
                        <a:latin typeface="Arial" pitchFamily="34" charset="0"/>
                        <a:cs typeface="Arial" pitchFamily="34" charset="0"/>
                      </a:endParaRPr>
                    </a:p>
                  </a:txBody>
                  <a:tcPr>
                    <a:solidFill>
                      <a:srgbClr val="FFC000"/>
                    </a:solidFill>
                  </a:tcPr>
                </a:tc>
                <a:tc rowSpan="2">
                  <a:txBody>
                    <a:bodyPr/>
                    <a:lstStyle/>
                    <a:p>
                      <a:r>
                        <a:rPr kumimoji="0" lang="en-GB" sz="1200" u="none" strike="noStrike" kern="1200" baseline="0" dirty="0" smtClean="0"/>
                        <a:t>Be able to plan projects using IT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200" dirty="0" smtClean="0"/>
                        <a:t>P4</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Produce a project specification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endParaRPr lang="en-GB" sz="1200" dirty="0">
                        <a:latin typeface="Arial" pitchFamily="34" charset="0"/>
                        <a:cs typeface="Arial" pitchFamily="34" charset="0"/>
                      </a:endParaRPr>
                    </a:p>
                  </a:txBody>
                  <a:tcPr>
                    <a:solidFill>
                      <a:srgbClr val="FFC000"/>
                    </a:solidFill>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r>
              <a:tr h="630189">
                <a:tc vMerge="1">
                  <a:txBody>
                    <a:bodyPr/>
                    <a:lstStyle/>
                    <a:p>
                      <a:endParaRPr lang="en-GB"/>
                    </a:p>
                  </a:txBody>
                  <a:tcPr/>
                </a:tc>
                <a:tc vMerge="1">
                  <a:txBody>
                    <a:bodyPr/>
                    <a:lstStyle/>
                    <a:p>
                      <a:endParaRPr lang="en-GB"/>
                    </a:p>
                  </a:txBody>
                  <a:tcPr/>
                </a:tc>
                <a:tc>
                  <a:txBody>
                    <a:bodyPr/>
                    <a:lstStyle/>
                    <a:p>
                      <a:r>
                        <a:rPr lang="en-GB" sz="1200" dirty="0" smtClean="0"/>
                        <a:t>P5</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Plan a defined project using IT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r>
                        <a:rPr lang="en-GB" sz="1200" dirty="0" smtClean="0"/>
                        <a:t>M3 C</a:t>
                      </a:r>
                      <a:r>
                        <a:rPr kumimoji="0" lang="en-GB" sz="1200" u="none" strike="noStrike" kern="1200" baseline="0" dirty="0" smtClean="0"/>
                        <a:t>reate a PERT chart for your defined project </a:t>
                      </a:r>
                      <a:endParaRPr lang="en-GB" sz="1200" dirty="0">
                        <a:latin typeface="Arial" pitchFamily="34" charset="0"/>
                        <a:cs typeface="Arial" pitchFamily="34" charset="0"/>
                      </a:endParaRPr>
                    </a:p>
                  </a:txBody>
                  <a:tcPr>
                    <a:solidFill>
                      <a:srgbClr val="FFC000"/>
                    </a:solidFill>
                  </a:tcPr>
                </a:tc>
                <a:tc>
                  <a:txBody>
                    <a:bodyPr/>
                    <a:lstStyle/>
                    <a:p>
                      <a:r>
                        <a:rPr kumimoji="0" lang="en-GB" sz="1200" u="none" strike="noStrike" kern="1200" baseline="0" dirty="0" smtClean="0"/>
                        <a:t>D1 Evaluate the use of Gantt and PERT Charts in project planning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r>
              <a:tr h="630189">
                <a:tc>
                  <a:txBody>
                    <a:bodyPr/>
                    <a:lstStyle/>
                    <a:p>
                      <a:r>
                        <a:rPr lang="en-GB" sz="1200" dirty="0" smtClean="0"/>
                        <a:t>3</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Be able to follow project plans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P6</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Follow a project plan to carry out a defined project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200" u="none" strike="noStrike" kern="1200" baseline="0" dirty="0" smtClean="0"/>
                        <a:t>M1 Use advanced editing tools to enhance images</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lang="en-GB" sz="1200" dirty="0">
                        <a:latin typeface="Arial" pitchFamily="34" charset="0"/>
                        <a:cs typeface="Arial" pitchFamily="34" charset="0"/>
                      </a:endParaRPr>
                    </a:p>
                  </a:txBody>
                  <a:tcPr/>
                </a:tc>
              </a:tr>
              <a:tr h="606936">
                <a:tc>
                  <a:txBody>
                    <a:bodyPr/>
                    <a:lstStyle/>
                    <a:p>
                      <a:r>
                        <a:rPr lang="en-GB" sz="1200" dirty="0" smtClean="0"/>
                        <a:t>4</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Be able to review the project management process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lang="en-GB" sz="1200" dirty="0" smtClean="0"/>
                        <a:t>P7</a:t>
                      </a:r>
                      <a:endParaRPr lang="en-GB" sz="1200" dirty="0">
                        <a:latin typeface="Arial" pitchFamily="34" charset="0"/>
                        <a:cs typeface="Arial" pitchFamily="34" charset="0"/>
                      </a:endParaRPr>
                    </a:p>
                  </a:txBody>
                  <a:tcPr/>
                </a:tc>
                <a:tc>
                  <a:txBody>
                    <a:bodyPr/>
                    <a:lstStyle/>
                    <a:p>
                      <a:r>
                        <a:rPr kumimoji="0" lang="en-GB" sz="1200" u="none" strike="noStrike" kern="1200" baseline="0" dirty="0" smtClean="0"/>
                        <a:t>Carry out a review of the project management process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200" u="none" strike="noStrike" kern="1200" baseline="0" dirty="0" smtClean="0"/>
                        <a:t>D2 Recommend improvements for future projects using the findings from the project review </a:t>
                      </a:r>
                      <a:endParaRPr kumimoji="0" lang="en-GB" sz="1200" b="0" i="0" u="none" strike="noStrike" kern="1200" baseline="0" dirty="0" smtClean="0">
                        <a:solidFill>
                          <a:schemeClr val="dk1"/>
                        </a:solidFill>
                        <a:latin typeface="Arial" pitchFamily="34" charset="0"/>
                        <a:ea typeface="+mn-ea"/>
                        <a:cs typeface="Arial" pitchFamily="34" charset="0"/>
                      </a:endParaRPr>
                    </a:p>
                  </a:txBody>
                  <a:tcPr/>
                </a:tc>
              </a:tr>
            </a:tbl>
          </a:graphicData>
        </a:graphic>
      </p:graphicFrame>
      <p:sp>
        <p:nvSpPr>
          <p:cNvPr id="3" name="Title 2"/>
          <p:cNvSpPr>
            <a:spLocks noGrp="1"/>
          </p:cNvSpPr>
          <p:nvPr>
            <p:ph type="title"/>
          </p:nvPr>
        </p:nvSpPr>
        <p:spPr>
          <a:xfrm>
            <a:off x="230832" y="116632"/>
            <a:ext cx="8733656" cy="792088"/>
          </a:xfrm>
        </p:spPr>
        <p:txBody>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472608"/>
          </a:xfrm>
        </p:spPr>
        <p:txBody>
          <a:bodyPr>
            <a:noAutofit/>
          </a:bodyPr>
          <a:lstStyle/>
          <a:p>
            <a:pPr marL="109728" indent="0">
              <a:buNone/>
            </a:pPr>
            <a:r>
              <a:rPr lang="en-GB" sz="1700" b="1" dirty="0" smtClean="0"/>
              <a:t>P4.1 </a:t>
            </a:r>
            <a:r>
              <a:rPr lang="en-GB" sz="1700" b="1" dirty="0"/>
              <a:t>- Task 1- </a:t>
            </a:r>
            <a:r>
              <a:rPr lang="en-GB" sz="1700" dirty="0"/>
              <a:t>Using the Project Plan </a:t>
            </a:r>
            <a:r>
              <a:rPr lang="en-GB" sz="1700" u="sng" dirty="0">
                <a:hlinkClick r:id="rId2" action="ppaction://hlinkfile"/>
              </a:rPr>
              <a:t>attached</a:t>
            </a:r>
            <a:r>
              <a:rPr lang="en-GB" sz="1700" dirty="0"/>
              <a:t>, Identify the clients, stakeholders and target audience.</a:t>
            </a:r>
          </a:p>
          <a:p>
            <a:pPr marL="109728" indent="0">
              <a:buNone/>
            </a:pPr>
            <a:r>
              <a:rPr lang="en-GB" sz="1700" b="1" dirty="0" smtClean="0"/>
              <a:t>P4.2 </a:t>
            </a:r>
            <a:r>
              <a:rPr lang="en-GB" sz="1700" b="1" dirty="0"/>
              <a:t>- Task 2 - </a:t>
            </a:r>
            <a:r>
              <a:rPr lang="en-GB" sz="1700" dirty="0"/>
              <a:t>Using the Project Plan </a:t>
            </a:r>
            <a:r>
              <a:rPr lang="en-GB" sz="1700" u="sng" dirty="0">
                <a:hlinkClick r:id="rId2" action="ppaction://hlinkfile"/>
              </a:rPr>
              <a:t>attached</a:t>
            </a:r>
            <a:r>
              <a:rPr lang="en-GB" sz="1700" dirty="0"/>
              <a:t>, identify any requirements necessary for the project solution.</a:t>
            </a:r>
          </a:p>
          <a:p>
            <a:pPr marL="109728" indent="0">
              <a:buNone/>
            </a:pPr>
            <a:r>
              <a:rPr lang="en-GB" sz="1700" b="1" dirty="0" smtClean="0"/>
              <a:t>P4.3 </a:t>
            </a:r>
            <a:r>
              <a:rPr lang="en-GB" sz="1700" b="1" dirty="0"/>
              <a:t>- Task 3 - </a:t>
            </a:r>
            <a:r>
              <a:rPr lang="en-GB" sz="1700" dirty="0"/>
              <a:t>Using the Project Plan </a:t>
            </a:r>
            <a:r>
              <a:rPr lang="en-GB" sz="1700" u="sng" dirty="0">
                <a:hlinkClick r:id="rId2" action="ppaction://hlinkfile"/>
              </a:rPr>
              <a:t>attached</a:t>
            </a:r>
            <a:r>
              <a:rPr lang="en-GB" sz="1700" dirty="0"/>
              <a:t>, outline the project scope for your project.</a:t>
            </a:r>
          </a:p>
          <a:p>
            <a:pPr marL="109728" indent="0">
              <a:buNone/>
            </a:pPr>
            <a:r>
              <a:rPr lang="en-GB" sz="1700" b="1" dirty="0" smtClean="0"/>
              <a:t>P4.4 </a:t>
            </a:r>
            <a:r>
              <a:rPr lang="en-GB" sz="1700" b="1" dirty="0"/>
              <a:t>- Task 4 - </a:t>
            </a:r>
            <a:r>
              <a:rPr lang="en-GB" sz="1700" dirty="0"/>
              <a:t>Using the Project Plan </a:t>
            </a:r>
            <a:r>
              <a:rPr lang="en-GB" sz="1700" u="sng" dirty="0">
                <a:hlinkClick r:id="rId2" action="ppaction://hlinkfile"/>
              </a:rPr>
              <a:t>attached</a:t>
            </a:r>
            <a:r>
              <a:rPr lang="en-GB" sz="1700" dirty="0"/>
              <a:t>, outline the potential short and long term benefits of the completed project on business functions.</a:t>
            </a:r>
          </a:p>
          <a:p>
            <a:pPr marL="109728" indent="0">
              <a:buNone/>
            </a:pPr>
            <a:r>
              <a:rPr lang="en-GB" sz="1700" b="1" dirty="0" smtClean="0"/>
              <a:t>P4.5 </a:t>
            </a:r>
            <a:r>
              <a:rPr lang="en-GB" sz="1700" b="1" dirty="0"/>
              <a:t>- Task 5 - </a:t>
            </a:r>
            <a:r>
              <a:rPr lang="en-GB" sz="1700" dirty="0"/>
              <a:t>Using the Project Plan </a:t>
            </a:r>
            <a:r>
              <a:rPr lang="en-GB" sz="1700" u="sng" dirty="0">
                <a:hlinkClick r:id="rId2" action="ppaction://hlinkfile"/>
              </a:rPr>
              <a:t>attached</a:t>
            </a:r>
            <a:r>
              <a:rPr lang="en-GB" sz="1700" dirty="0"/>
              <a:t>, outline the success criterion for your project.</a:t>
            </a:r>
          </a:p>
          <a:p>
            <a:pPr marL="109728" indent="0">
              <a:buNone/>
            </a:pPr>
            <a:r>
              <a:rPr lang="en-GB" sz="1700" b="1" dirty="0" smtClean="0"/>
              <a:t>P4.6 </a:t>
            </a:r>
            <a:r>
              <a:rPr lang="en-GB" sz="1700" b="1" dirty="0"/>
              <a:t>- Task 6 - </a:t>
            </a:r>
            <a:r>
              <a:rPr lang="en-GB" sz="1700" dirty="0"/>
              <a:t>Using the Project Plan </a:t>
            </a:r>
            <a:r>
              <a:rPr lang="en-GB" sz="1700" u="sng" dirty="0">
                <a:hlinkClick r:id="rId2" action="ppaction://hlinkfile"/>
              </a:rPr>
              <a:t>attached</a:t>
            </a:r>
            <a:r>
              <a:rPr lang="en-GB" sz="1700" dirty="0"/>
              <a:t>, outline the project constraints that may have an impact on the finished product</a:t>
            </a:r>
            <a:r>
              <a:rPr lang="en-GB" sz="1700" dirty="0" smtClean="0"/>
              <a:t>.</a:t>
            </a:r>
            <a:endParaRPr lang="en-GB" sz="1700" dirty="0"/>
          </a:p>
          <a:p>
            <a:pPr marL="109728" indent="0">
              <a:buNone/>
            </a:pPr>
            <a:r>
              <a:rPr lang="en-GB" sz="1700" b="1" dirty="0"/>
              <a:t>P4.6 - Task 6 - </a:t>
            </a:r>
            <a:r>
              <a:rPr lang="en-GB" sz="1700" dirty="0"/>
              <a:t>Using the Project Plan </a:t>
            </a:r>
            <a:r>
              <a:rPr lang="en-GB" sz="1700" u="sng" dirty="0">
                <a:hlinkClick r:id="rId2" action="ppaction://hlinkfile"/>
              </a:rPr>
              <a:t>attached</a:t>
            </a:r>
            <a:r>
              <a:rPr lang="en-GB" sz="1700" dirty="0"/>
              <a:t>, outline the project deliverables and match these against the success criteria set in the previous task</a:t>
            </a:r>
            <a:r>
              <a:rPr lang="en-GB" sz="1700" dirty="0" smtClean="0"/>
              <a:t>.</a:t>
            </a:r>
            <a:endParaRPr lang="en-GB" sz="1700" dirty="0"/>
          </a:p>
          <a:p>
            <a:pPr marL="109728" indent="0">
              <a:buNone/>
            </a:pPr>
            <a:r>
              <a:rPr lang="en-GB" sz="1700" b="1" dirty="0"/>
              <a:t>P4.7 - Task 7 - </a:t>
            </a:r>
            <a:r>
              <a:rPr lang="en-GB" sz="1700" dirty="0"/>
              <a:t>Using the Project Plan </a:t>
            </a:r>
            <a:r>
              <a:rPr lang="en-GB" sz="1700" u="sng" dirty="0">
                <a:hlinkClick r:id="rId2" action="ppaction://hlinkfile"/>
              </a:rPr>
              <a:t>attached</a:t>
            </a:r>
            <a:r>
              <a:rPr lang="en-GB" sz="1700" dirty="0"/>
              <a:t>, outline the project assumptions and constraints that can have an impact on the success of a project</a:t>
            </a:r>
            <a:r>
              <a:rPr lang="en-GB" sz="1700" dirty="0" smtClean="0"/>
              <a:t>.</a:t>
            </a:r>
            <a:endParaRPr lang="en-GB" sz="1700" dirty="0"/>
          </a:p>
          <a:p>
            <a:pPr marL="109728" indent="0">
              <a:buNone/>
            </a:pPr>
            <a:r>
              <a:rPr lang="en-GB" sz="1700" b="1" dirty="0"/>
              <a:t>P4.8 - Task 8 - </a:t>
            </a:r>
            <a:r>
              <a:rPr lang="en-GB" sz="1700" dirty="0"/>
              <a:t>Using the Project Plan </a:t>
            </a:r>
            <a:r>
              <a:rPr lang="en-GB" sz="1700" u="sng" dirty="0">
                <a:hlinkClick r:id="rId2" action="ppaction://hlinkfile"/>
              </a:rPr>
              <a:t>attached</a:t>
            </a:r>
            <a:r>
              <a:rPr lang="en-GB" sz="1700" dirty="0"/>
              <a:t>, outline the potential project </a:t>
            </a:r>
            <a:r>
              <a:rPr lang="en-GB" sz="1700" dirty="0" smtClean="0"/>
              <a:t>issues</a:t>
            </a:r>
            <a:endParaRPr lang="en-GB" sz="17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08720"/>
            <a:ext cx="8784976" cy="5472608"/>
          </a:xfrm>
        </p:spPr>
        <p:txBody>
          <a:bodyPr>
            <a:noAutofit/>
          </a:bodyPr>
          <a:lstStyle/>
          <a:p>
            <a:pPr marL="109728" indent="0">
              <a:buNone/>
            </a:pPr>
            <a:r>
              <a:rPr lang="en-GB" sz="1800" b="1" dirty="0" smtClean="0"/>
              <a:t>P5.1 </a:t>
            </a:r>
            <a:r>
              <a:rPr lang="en-GB" sz="1800" b="1" dirty="0"/>
              <a:t>– Task 9 - </a:t>
            </a:r>
            <a:r>
              <a:rPr lang="en-GB" sz="1800" dirty="0"/>
              <a:t>Using this Project Plan, complete a Project Workflow Gantt Chart that describes the Timings and Milestones of your selected project. </a:t>
            </a:r>
            <a:endParaRPr lang="en-GB" sz="1800" dirty="0" smtClean="0"/>
          </a:p>
          <a:p>
            <a:pPr marL="109728" indent="0">
              <a:buNone/>
            </a:pPr>
            <a:r>
              <a:rPr lang="en-GB" sz="1800" b="1" dirty="0" smtClean="0"/>
              <a:t>P5.2 </a:t>
            </a:r>
            <a:r>
              <a:rPr lang="en-GB" sz="1800" b="1" dirty="0"/>
              <a:t>– Task 10 - </a:t>
            </a:r>
            <a:r>
              <a:rPr lang="en-GB" sz="1800" dirty="0"/>
              <a:t>Using this Project Plan and Gantt Chart, complete a Project and Budgeting Spreadsheet that </a:t>
            </a:r>
            <a:r>
              <a:rPr lang="en-GB" sz="1800"/>
              <a:t>describes </a:t>
            </a:r>
            <a:r>
              <a:rPr lang="en-GB" sz="1800" smtClean="0"/>
              <a:t>the </a:t>
            </a:r>
            <a:r>
              <a:rPr lang="en-GB" sz="1800" dirty="0"/>
              <a:t>risk analysis and costing breakdown of the selected project</a:t>
            </a:r>
            <a:r>
              <a:rPr lang="en-GB" sz="1800" dirty="0" smtClean="0"/>
              <a:t>.</a:t>
            </a:r>
            <a:endParaRPr lang="en-GB" sz="1800" dirty="0"/>
          </a:p>
          <a:p>
            <a:pPr marL="109728" indent="0">
              <a:buNone/>
            </a:pPr>
            <a:r>
              <a:rPr lang="en-GB" sz="1800" b="1" dirty="0"/>
              <a:t>P5.3 – Task 11 </a:t>
            </a:r>
            <a:r>
              <a:rPr lang="en-GB" sz="1800" dirty="0"/>
              <a:t>– Prepare this collected information above into a usable format within the Project Plan in the form of a report</a:t>
            </a:r>
            <a:r>
              <a:rPr lang="en-GB" sz="1800" dirty="0" smtClean="0"/>
              <a:t>.</a:t>
            </a:r>
            <a:endParaRPr lang="en-GB" sz="1800" dirty="0"/>
          </a:p>
          <a:p>
            <a:pPr marL="109728" indent="0">
              <a:buNone/>
            </a:pPr>
            <a:r>
              <a:rPr lang="en-GB" sz="1800" b="1" dirty="0"/>
              <a:t>M3.1 - Task 12 – </a:t>
            </a:r>
            <a:r>
              <a:rPr lang="en-GB" sz="1800" dirty="0"/>
              <a:t>Using the information from the Gantt chart, produce a pert chart that defines the chain of Timings, Deadlines and Milestones activities for your Project.</a:t>
            </a:r>
          </a:p>
          <a:p>
            <a:pPr marL="109728" indent="0">
              <a:buNone/>
            </a:pPr>
            <a:r>
              <a:rPr lang="en-GB" sz="1800" b="1" dirty="0"/>
              <a:t>M3.2 – Task 13 – </a:t>
            </a:r>
            <a:r>
              <a:rPr lang="en-GB" sz="1800" dirty="0"/>
              <a:t>Using section 12 of your Project Plan, state the Milestones and parallel Processes of your Project </a:t>
            </a:r>
            <a:r>
              <a:rPr lang="en-GB" sz="1800" dirty="0" smtClean="0"/>
              <a:t>Schedule.</a:t>
            </a:r>
            <a:endParaRPr lang="en-GB" sz="1800" dirty="0"/>
          </a:p>
          <a:p>
            <a:pPr marL="109728" indent="0">
              <a:buNone/>
            </a:pPr>
            <a:r>
              <a:rPr lang="en-GB" sz="1800" b="1" dirty="0"/>
              <a:t>D1.1 – Task 14 - </a:t>
            </a:r>
            <a:r>
              <a:rPr lang="en-GB" sz="1800" dirty="0"/>
              <a:t>Evaluate the use of Gantt and PERT charts, identifying advantages and disadvantages for both chart types.</a:t>
            </a:r>
          </a:p>
          <a:p>
            <a:pPr marL="109728" indent="0">
              <a:buNone/>
            </a:pPr>
            <a:r>
              <a:rPr lang="en-GB" sz="1800" b="1" dirty="0"/>
              <a:t>D1.2 – Task 15 - </a:t>
            </a:r>
            <a:r>
              <a:rPr lang="en-GB" sz="1800" dirty="0"/>
              <a:t>Compare with evidence the different software used to create the Project charts using the selected criteria</a:t>
            </a:r>
            <a:r>
              <a:rPr lang="en-GB" sz="1800" dirty="0" smtClean="0"/>
              <a:t>.</a:t>
            </a:r>
            <a:endParaRPr lang="en-GB" sz="1800" dirty="0"/>
          </a:p>
        </p:txBody>
      </p:sp>
      <p:sp>
        <p:nvSpPr>
          <p:cNvPr id="3" name="Title 2"/>
          <p:cNvSpPr>
            <a:spLocks noGrp="1"/>
          </p:cNvSpPr>
          <p:nvPr>
            <p:ph type="title"/>
          </p:nvPr>
        </p:nvSpPr>
        <p:spPr>
          <a:xfrm>
            <a:off x="179512" y="188640"/>
            <a:ext cx="8640960" cy="706090"/>
          </a:xfrm>
        </p:spPr>
        <p:txBody>
          <a:bodyPr>
            <a:normAutofit/>
          </a:bodyPr>
          <a:lstStyle/>
          <a:p>
            <a:r>
              <a:rPr lang="en-GB" dirty="0" smtClean="0"/>
              <a:t>Task List</a:t>
            </a:r>
            <a:endParaRPr lang="en-GB"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Assessment</a:t>
            </a:r>
            <a:endParaRPr lang="en-GB" sz="1600" b="1" dirty="0">
              <a:solidFill>
                <a:schemeClr val="tx1"/>
              </a:solidFill>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40535764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pPr marL="258763" indent="-255588"/>
            <a:r>
              <a:rPr lang="en-GB" sz="1900" b="1" dirty="0" smtClean="0"/>
              <a:t>Assessment </a:t>
            </a:r>
            <a:r>
              <a:rPr lang="en-GB" sz="1900" b="1" dirty="0"/>
              <a:t>Criterion P4 </a:t>
            </a:r>
            <a:r>
              <a:rPr lang="en-GB" sz="1900" b="1" dirty="0" smtClean="0"/>
              <a:t>- </a:t>
            </a:r>
            <a:r>
              <a:rPr lang="en-GB" sz="1900" dirty="0" smtClean="0"/>
              <a:t>The </a:t>
            </a:r>
            <a:r>
              <a:rPr lang="en-GB" sz="1900" dirty="0"/>
              <a:t>assessment criterion P4 must be evidenced by the learner producing a project specification. The learner is required to include the following in their project specification; identification of clients, stakeholders and target audience, requirement for the project solution, outline the project solution, benefits of the suggested project solution, how success of the project solution will be measured, any constraints which need to be considered, identifying the project deliverables and any ethical, sustainable and health and safety issues. This could be presented as a report. </a:t>
            </a:r>
          </a:p>
          <a:p>
            <a:pPr marL="258763" indent="-255588"/>
            <a:r>
              <a:rPr lang="en-GB" sz="1900" b="1" dirty="0"/>
              <a:t>Assessment Criteria </a:t>
            </a:r>
            <a:r>
              <a:rPr lang="en-GB" sz="1900" b="1" dirty="0" smtClean="0"/>
              <a:t>P5 - </a:t>
            </a:r>
            <a:r>
              <a:rPr lang="en-GB" sz="1900" dirty="0" smtClean="0"/>
              <a:t>The </a:t>
            </a:r>
            <a:r>
              <a:rPr lang="en-GB" sz="1900" dirty="0"/>
              <a:t>assessment criterion P5 must be evidenced by the learner creating a project plan/Gantt chart for a defined project using appropriate IT software. The project plan/ Gantt chart must include activities, deadlines, milestones, dependencies and resources as a minimum. The project plan/Gantt chart could be created in project management software such as Microsoft Project, OpenProj or spreadsheet software. This could be evidence by the submission of the project plan and accompanying documentation. </a:t>
            </a:r>
          </a:p>
        </p:txBody>
      </p:sp>
      <p:sp>
        <p:nvSpPr>
          <p:cNvPr id="3" name="Title 2"/>
          <p:cNvSpPr>
            <a:spLocks noGrp="1"/>
          </p:cNvSpPr>
          <p:nvPr>
            <p:ph type="title"/>
          </p:nvPr>
        </p:nvSpPr>
        <p:spPr>
          <a:xfrm>
            <a:off x="446856" y="116632"/>
            <a:ext cx="8229600" cy="720080"/>
          </a:xfrm>
        </p:spPr>
        <p:txBody>
          <a:bodyPr>
            <a:normAutofit/>
          </a:bodyPr>
          <a:lstStyle/>
          <a:p>
            <a:r>
              <a:rPr lang="en-GB" sz="3600" dirty="0" smtClean="0"/>
              <a:t>Assessment Criteria P4 and P5</a:t>
            </a:r>
            <a:endParaRPr lang="en-GB" sz="3600" dirty="0"/>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343546034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616624"/>
          </a:xfrm>
        </p:spPr>
        <p:txBody>
          <a:bodyPr>
            <a:noAutofit/>
          </a:bodyPr>
          <a:lstStyle/>
          <a:p>
            <a:pPr marL="255588" indent="-255588"/>
            <a:r>
              <a:rPr lang="en-GB" sz="2400" b="1" dirty="0" smtClean="0"/>
              <a:t>The </a:t>
            </a:r>
            <a:r>
              <a:rPr lang="en-GB" sz="2400" b="1" dirty="0"/>
              <a:t>merit criterion M3 </a:t>
            </a:r>
            <a:r>
              <a:rPr lang="en-GB" sz="2400" dirty="0"/>
              <a:t>could be evidenced by the project plan/ Gantt chart information being used to create a PERT chart. The learner must ensure that both the project plan/Gantt chart and PERT chart are detailed to meet the full scope of a </a:t>
            </a:r>
            <a:r>
              <a:rPr lang="en-GB" sz="2400" dirty="0" smtClean="0"/>
              <a:t>multi-task/multi-resource </a:t>
            </a:r>
            <a:r>
              <a:rPr lang="en-GB" sz="2400" dirty="0"/>
              <a:t>project and contain all required activities and deadlines. The PERT chart should also identify activities which could be run parallel. </a:t>
            </a:r>
          </a:p>
          <a:p>
            <a:pPr marL="255588" indent="-255588"/>
            <a:r>
              <a:rPr lang="en-GB" sz="2400" b="1" dirty="0"/>
              <a:t>For distinction criterion D1 </a:t>
            </a:r>
            <a:r>
              <a:rPr lang="en-GB" sz="2400" dirty="0"/>
              <a:t>the learner must evaluate the use of Gantt and PERT charts, identifying advantages and disadvantages for both chart types. The learner is also required to review and compare the different software used to create the chart. This could be evidenced by a report with screen captures, charts and </a:t>
            </a:r>
            <a:r>
              <a:rPr lang="en-GB" sz="2400" dirty="0" smtClean="0"/>
              <a:t>narrative.</a:t>
            </a:r>
            <a:endParaRPr lang="en-GB" sz="2400" dirty="0"/>
          </a:p>
        </p:txBody>
      </p:sp>
      <p:sp>
        <p:nvSpPr>
          <p:cNvPr id="3" name="Title 2"/>
          <p:cNvSpPr>
            <a:spLocks noGrp="1"/>
          </p:cNvSpPr>
          <p:nvPr>
            <p:ph type="title"/>
          </p:nvPr>
        </p:nvSpPr>
        <p:spPr>
          <a:xfrm>
            <a:off x="446856" y="116632"/>
            <a:ext cx="8229600" cy="720080"/>
          </a:xfrm>
        </p:spPr>
        <p:txBody>
          <a:bodyPr>
            <a:normAutofit/>
          </a:bodyPr>
          <a:lstStyle/>
          <a:p>
            <a:r>
              <a:rPr lang="en-GB" sz="3600" dirty="0" smtClean="0"/>
              <a:t>Assessment Criteria M3 and D1</a:t>
            </a:r>
            <a:endParaRPr lang="en-GB" sz="36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Criteria</a:t>
            </a:r>
            <a:endParaRPr lang="en-GB" sz="1600" b="1" dirty="0">
              <a:solidFill>
                <a:schemeClr val="tx1"/>
              </a:solidFill>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Tasks</a:t>
            </a:r>
            <a:endParaRPr lang="en-GB" sz="1600" b="1" dirty="0">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712968" cy="5616623"/>
          </a:xfrm>
        </p:spPr>
        <p:txBody>
          <a:bodyPr>
            <a:noAutofit/>
          </a:bodyPr>
          <a:lstStyle/>
          <a:p>
            <a:pPr marL="258763" indent="-255588"/>
            <a:r>
              <a:rPr lang="en-GB" sz="1600" b="1" dirty="0" smtClean="0"/>
              <a:t>Be </a:t>
            </a:r>
            <a:r>
              <a:rPr lang="en-GB" sz="1600" b="1" dirty="0"/>
              <a:t>able to plan projects using IT </a:t>
            </a:r>
            <a:endParaRPr lang="en-GB" sz="1600" dirty="0"/>
          </a:p>
          <a:p>
            <a:pPr marL="258763" indent="-255588"/>
            <a:r>
              <a:rPr lang="en-GB" sz="1600" dirty="0"/>
              <a:t>Learners need to be taught the requirements for a project specification and should be provided with details of the kinds of information that should be included in a project specification. They should then explore the details needed for the specification as smaller groups with consideration for end of project reporting – if it isn’t recorded, it can’t be reported. Learners should then develop and complete a brief project specification for a given project, this could be done by learners listing items required for a specification and listing ideas for each of the items either on their own or in pairs/small groups. The brief project details could then be discussed further as a larger group to ensure that all areas were covered in detail and to identify further details required within a specification to ensure accuracy in planning. </a:t>
            </a:r>
          </a:p>
          <a:p>
            <a:pPr marL="258763" indent="-255588"/>
            <a:r>
              <a:rPr lang="en-GB" sz="1600" dirty="0"/>
              <a:t>Learners should be shown how to use a project planning tool such as Microsoft Project, OpenProj or possibly spreadsheet software to create a Gantt chart. They should be shown how to add resources, deadlines, dependencies and milestones to the Gantt chart and be taught the importance of accuracy of information. Learners could then create a Gantt chart for the given project previously used. They should be shown how to create a PERT chart using relevant software rather than by hand. </a:t>
            </a:r>
          </a:p>
          <a:p>
            <a:pPr marL="258763" indent="-255588"/>
            <a:r>
              <a:rPr lang="en-GB" sz="1600" dirty="0"/>
              <a:t>Using the Gantt and PERT charts previously created, in pairs learners could discuss the advantages and disadvantages for each of the chart types and software used. They could then give feedback to the group. </a:t>
            </a:r>
          </a:p>
        </p:txBody>
      </p:sp>
      <p:sp>
        <p:nvSpPr>
          <p:cNvPr id="3" name="Title 2"/>
          <p:cNvSpPr>
            <a:spLocks noGrp="1"/>
          </p:cNvSpPr>
          <p:nvPr>
            <p:ph type="title"/>
          </p:nvPr>
        </p:nvSpPr>
        <p:spPr>
          <a:xfrm>
            <a:off x="230832" y="116632"/>
            <a:ext cx="8733656" cy="792088"/>
          </a:xfrm>
        </p:spPr>
        <p:txBody>
          <a:bodyPr>
            <a:normAutofit/>
          </a:bodyPr>
          <a:lstStyle/>
          <a:p>
            <a:r>
              <a:rPr lang="en-GB" sz="3200" dirty="0" smtClean="0"/>
              <a:t>LO2 - Be </a:t>
            </a:r>
            <a:r>
              <a:rPr lang="en-GB" sz="3200" dirty="0"/>
              <a:t>able to plan projects using IT</a:t>
            </a:r>
          </a:p>
        </p:txBody>
      </p:sp>
      <p:sp>
        <p:nvSpPr>
          <p:cNvPr id="4" name="Round Same Side Corner Rectangle 3">
            <a:hlinkClick r:id="rId2"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3"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4"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5"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6"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88640"/>
            <a:ext cx="8712968" cy="648072"/>
          </a:xfrm>
        </p:spPr>
        <p:txBody>
          <a:bodyPr>
            <a:noAutofit/>
          </a:bodyPr>
          <a:lstStyle/>
          <a:p>
            <a:r>
              <a:rPr lang="en-GB" sz="3200" dirty="0"/>
              <a:t>P4.2 – Project Specification - </a:t>
            </a:r>
            <a:r>
              <a:rPr lang="en-GB" sz="3200" dirty="0" smtClean="0"/>
              <a:t>Stakeholders</a:t>
            </a:r>
            <a:endParaRPr lang="en-GB" sz="3200" dirty="0"/>
          </a:p>
        </p:txBody>
      </p:sp>
      <p:sp>
        <p:nvSpPr>
          <p:cNvPr id="3" name="Content Placeholder 2"/>
          <p:cNvSpPr>
            <a:spLocks noGrp="1"/>
          </p:cNvSpPr>
          <p:nvPr>
            <p:ph idx="1"/>
          </p:nvPr>
        </p:nvSpPr>
        <p:spPr>
          <a:xfrm>
            <a:off x="251520" y="908720"/>
            <a:ext cx="8640960" cy="5760640"/>
          </a:xfrm>
        </p:spPr>
        <p:txBody>
          <a:bodyPr>
            <a:normAutofit fontScale="85000" lnSpcReduction="20000"/>
          </a:bodyPr>
          <a:lstStyle/>
          <a:p>
            <a:r>
              <a:rPr lang="en-GB" dirty="0"/>
              <a:t>Projects are frequently poorly planned. </a:t>
            </a:r>
            <a:r>
              <a:rPr lang="en-GB" dirty="0" smtClean="0"/>
              <a:t>Project managers usually agree </a:t>
            </a:r>
            <a:r>
              <a:rPr lang="en-GB" dirty="0"/>
              <a:t>that their companies do not give due </a:t>
            </a:r>
            <a:r>
              <a:rPr lang="en-GB" dirty="0" smtClean="0"/>
              <a:t>care and attention </a:t>
            </a:r>
            <a:r>
              <a:rPr lang="en-GB" dirty="0"/>
              <a:t>to planning, </a:t>
            </a:r>
            <a:r>
              <a:rPr lang="en-GB" dirty="0" smtClean="0"/>
              <a:t>the process </a:t>
            </a:r>
            <a:r>
              <a:rPr lang="en-GB" dirty="0"/>
              <a:t>that occurs after initiation. What often happens out of the </a:t>
            </a:r>
            <a:r>
              <a:rPr lang="en-GB" dirty="0" smtClean="0"/>
              <a:t>purview of </a:t>
            </a:r>
            <a:r>
              <a:rPr lang="en-GB" dirty="0"/>
              <a:t>the project manager is a commitment to do </a:t>
            </a:r>
            <a:r>
              <a:rPr lang="en-GB" dirty="0" smtClean="0"/>
              <a:t>something - develop a product</a:t>
            </a:r>
            <a:r>
              <a:rPr lang="en-GB" dirty="0"/>
              <a:t>, service, or process. While the high-level planning process </a:t>
            </a:r>
            <a:r>
              <a:rPr lang="en-GB" dirty="0" smtClean="0"/>
              <a:t>may have </a:t>
            </a:r>
            <a:r>
              <a:rPr lang="en-GB" dirty="0"/>
              <a:t>been completed, this may have resulted in a false sense of </a:t>
            </a:r>
            <a:r>
              <a:rPr lang="en-GB" dirty="0" smtClean="0"/>
              <a:t>confidence that </a:t>
            </a:r>
            <a:r>
              <a:rPr lang="en-GB" dirty="0"/>
              <a:t>a plan or approach is in place to execute the project. Just a ‘‘few </a:t>
            </a:r>
            <a:r>
              <a:rPr lang="en-GB" dirty="0" smtClean="0"/>
              <a:t>minor details</a:t>
            </a:r>
            <a:r>
              <a:rPr lang="en-GB" dirty="0"/>
              <a:t>’’ are omitted that should only need a few hours to </a:t>
            </a:r>
            <a:r>
              <a:rPr lang="en-GB" dirty="0" smtClean="0"/>
              <a:t>plan.</a:t>
            </a:r>
            <a:endParaRPr lang="en-GB" dirty="0"/>
          </a:p>
          <a:p>
            <a:r>
              <a:rPr lang="en-GB" dirty="0" smtClean="0"/>
              <a:t>For your project you will need to identify all the specific characteristics that would be necessary to hand a project over to someone else and have them off and running with it. There will be a need to identify all the conditions for the project before starting.</a:t>
            </a:r>
          </a:p>
          <a:p>
            <a:pPr marL="109728" indent="0">
              <a:buNone/>
            </a:pPr>
            <a:r>
              <a:rPr lang="en-GB" b="1" dirty="0" smtClean="0"/>
              <a:t>P4.1 </a:t>
            </a:r>
            <a:r>
              <a:rPr lang="en-GB" b="1" dirty="0"/>
              <a:t>- Task 1- </a:t>
            </a:r>
            <a:r>
              <a:rPr lang="en-GB" dirty="0"/>
              <a:t>Using the Project Plan </a:t>
            </a:r>
            <a:r>
              <a:rPr lang="en-GB" dirty="0">
                <a:hlinkClick r:id="rId2" action="ppaction://hlinkfile"/>
              </a:rPr>
              <a:t>attached</a:t>
            </a:r>
            <a:r>
              <a:rPr lang="en-GB" dirty="0"/>
              <a:t>, Identify the </a:t>
            </a:r>
            <a:r>
              <a:rPr lang="en-GB" dirty="0" smtClean="0"/>
              <a:t>clients</a:t>
            </a:r>
            <a:r>
              <a:rPr lang="en-GB" dirty="0"/>
              <a:t>, stakeholders and target </a:t>
            </a:r>
            <a:r>
              <a:rPr lang="en-GB" dirty="0" smtClean="0"/>
              <a:t>audience.</a:t>
            </a:r>
          </a:p>
        </p:txBody>
      </p:sp>
    </p:spTree>
    <p:extLst>
      <p:ext uri="{BB962C8B-B14F-4D97-AF65-F5344CB8AC3E}">
        <p14:creationId xmlns:p14="http://schemas.microsoft.com/office/powerpoint/2010/main" val="26064919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255588" indent="-255588"/>
            <a:r>
              <a:rPr lang="en-GB" sz="1800" dirty="0"/>
              <a:t>The </a:t>
            </a:r>
            <a:r>
              <a:rPr lang="en-GB" sz="1800" dirty="0" smtClean="0"/>
              <a:t>first level </a:t>
            </a:r>
            <a:r>
              <a:rPr lang="en-GB" sz="1800" dirty="0"/>
              <a:t>of needs analysis determines the preferences that drive </a:t>
            </a:r>
            <a:r>
              <a:rPr lang="en-GB" sz="1800" dirty="0" smtClean="0"/>
              <a:t>the proje</a:t>
            </a:r>
            <a:r>
              <a:rPr lang="en-GB" sz="1800" dirty="0"/>
              <a:t>c</a:t>
            </a:r>
            <a:r>
              <a:rPr lang="en-GB" sz="1800" dirty="0" smtClean="0"/>
              <a:t>t </a:t>
            </a:r>
            <a:r>
              <a:rPr lang="en-GB" sz="1800" dirty="0"/>
              <a:t>requirements. </a:t>
            </a:r>
            <a:r>
              <a:rPr lang="en-GB" sz="1800" dirty="0" smtClean="0"/>
              <a:t>At the end of the day, </a:t>
            </a:r>
            <a:r>
              <a:rPr lang="en-GB" sz="1800" dirty="0"/>
              <a:t>individuals prefer certain </a:t>
            </a:r>
            <a:r>
              <a:rPr lang="en-GB" sz="1800" dirty="0" smtClean="0"/>
              <a:t>processes, schedules</a:t>
            </a:r>
            <a:r>
              <a:rPr lang="en-GB" sz="1800" dirty="0"/>
              <a:t>, or activities for the structure of the project. These Requirement</a:t>
            </a:r>
            <a:r>
              <a:rPr lang="en-GB" sz="1800" dirty="0" smtClean="0"/>
              <a:t> define </a:t>
            </a:r>
            <a:r>
              <a:rPr lang="en-GB" sz="1800" dirty="0"/>
              <a:t>how the particular project will be implemented. If the project is </a:t>
            </a:r>
            <a:r>
              <a:rPr lang="en-GB" sz="1800" dirty="0" smtClean="0"/>
              <a:t>a solution </a:t>
            </a:r>
            <a:r>
              <a:rPr lang="en-GB" sz="1800" dirty="0"/>
              <a:t>to a problem, this step defines how the solution will be </a:t>
            </a:r>
            <a:r>
              <a:rPr lang="en-GB" sz="1800" dirty="0" smtClean="0"/>
              <a:t>installed. If </a:t>
            </a:r>
            <a:r>
              <a:rPr lang="en-GB" sz="1800" dirty="0"/>
              <a:t>the project makes use of an opportunity, this step outlines how </a:t>
            </a:r>
            <a:r>
              <a:rPr lang="en-GB" sz="1800" dirty="0" smtClean="0"/>
              <a:t>the opportunity </a:t>
            </a:r>
            <a:r>
              <a:rPr lang="en-GB" sz="1800" dirty="0"/>
              <a:t>will be addressed, taking into consideration the </a:t>
            </a:r>
            <a:r>
              <a:rPr lang="en-GB" sz="1800" dirty="0" smtClean="0"/>
              <a:t>preferences of </a:t>
            </a:r>
            <a:r>
              <a:rPr lang="en-GB" sz="1800" dirty="0"/>
              <a:t>those involved in the project.</a:t>
            </a:r>
          </a:p>
          <a:p>
            <a:pPr marL="255588" indent="-255588"/>
            <a:r>
              <a:rPr lang="en-GB" sz="1800" dirty="0"/>
              <a:t>Requirement</a:t>
            </a:r>
            <a:r>
              <a:rPr lang="en-GB" sz="1800" dirty="0" smtClean="0"/>
              <a:t> </a:t>
            </a:r>
            <a:r>
              <a:rPr lang="en-GB" sz="1800" dirty="0"/>
              <a:t>needs typically define the parameters of the project in </a:t>
            </a:r>
            <a:r>
              <a:rPr lang="en-GB" sz="1800" dirty="0" smtClean="0"/>
              <a:t>terms of </a:t>
            </a:r>
            <a:r>
              <a:rPr lang="en-GB" sz="1800" dirty="0"/>
              <a:t>scope, timing, budget, staffing, location, technology, deliverables, </a:t>
            </a:r>
            <a:r>
              <a:rPr lang="en-GB" sz="1800" dirty="0" smtClean="0"/>
              <a:t>and the </a:t>
            </a:r>
            <a:r>
              <a:rPr lang="en-GB" sz="1800" dirty="0"/>
              <a:t>degree of disruption allowed. </a:t>
            </a:r>
            <a:r>
              <a:rPr lang="en-GB" sz="1800" dirty="0" smtClean="0"/>
              <a:t>Requirement </a:t>
            </a:r>
            <a:r>
              <a:rPr lang="en-GB" sz="1800" dirty="0"/>
              <a:t>needs are developed </a:t>
            </a:r>
            <a:r>
              <a:rPr lang="en-GB" sz="1800" dirty="0" smtClean="0"/>
              <a:t>from the </a:t>
            </a:r>
            <a:r>
              <a:rPr lang="en-GB" sz="1800" dirty="0"/>
              <a:t>input of several stakeholders rather than from one individual. </a:t>
            </a:r>
            <a:r>
              <a:rPr lang="en-GB" sz="1800" dirty="0" smtClean="0"/>
              <a:t>For example</a:t>
            </a:r>
            <a:r>
              <a:rPr lang="en-GB" sz="1800" dirty="0"/>
              <a:t>, participants in the project (those who must make it work) </a:t>
            </a:r>
            <a:r>
              <a:rPr lang="en-GB" sz="1800" dirty="0" smtClean="0"/>
              <a:t>may have </a:t>
            </a:r>
            <a:r>
              <a:rPr lang="en-GB" sz="1800" dirty="0"/>
              <a:t>a particular Requirement</a:t>
            </a:r>
            <a:r>
              <a:rPr lang="en-GB" sz="1800" dirty="0" smtClean="0"/>
              <a:t>, </a:t>
            </a:r>
            <a:r>
              <a:rPr lang="en-GB" sz="1800" dirty="0"/>
              <a:t>but the Requirement</a:t>
            </a:r>
            <a:r>
              <a:rPr lang="en-GB" sz="1800" dirty="0" smtClean="0"/>
              <a:t> </a:t>
            </a:r>
            <a:r>
              <a:rPr lang="en-GB" sz="1800" dirty="0"/>
              <a:t>could exhaust </a:t>
            </a:r>
            <a:r>
              <a:rPr lang="en-GB" sz="1800" dirty="0" smtClean="0"/>
              <a:t>resources, time</a:t>
            </a:r>
            <a:r>
              <a:rPr lang="en-GB" sz="1800" dirty="0"/>
              <a:t>, and budgets. The immediate manager’s input may help </a:t>
            </a:r>
            <a:r>
              <a:rPr lang="en-GB" sz="1800" dirty="0" smtClean="0"/>
              <a:t>minimise the </a:t>
            </a:r>
            <a:r>
              <a:rPr lang="en-GB" sz="1800" dirty="0"/>
              <a:t>amount of disruption and </a:t>
            </a:r>
            <a:r>
              <a:rPr lang="en-GB" sz="1800" dirty="0" smtClean="0"/>
              <a:t>maximise </a:t>
            </a:r>
            <a:r>
              <a:rPr lang="en-GB" sz="1800" dirty="0"/>
              <a:t>resources. The funds that can </a:t>
            </a:r>
            <a:r>
              <a:rPr lang="en-GB" sz="1800" dirty="0" smtClean="0"/>
              <a:t>be allocated </a:t>
            </a:r>
            <a:r>
              <a:rPr lang="en-GB" sz="1800" dirty="0"/>
              <a:t>are also a constraining resource.</a:t>
            </a:r>
          </a:p>
          <a:p>
            <a:pPr marL="109728" indent="0">
              <a:buNone/>
            </a:pPr>
            <a:r>
              <a:rPr lang="en-GB" sz="1800" b="1" dirty="0" smtClean="0"/>
              <a:t>P4.2 </a:t>
            </a:r>
            <a:r>
              <a:rPr lang="en-GB" sz="1800" b="1" dirty="0"/>
              <a:t>- Task </a:t>
            </a:r>
            <a:r>
              <a:rPr lang="en-GB" sz="1800" b="1" dirty="0" smtClean="0"/>
              <a:t>2 - </a:t>
            </a:r>
            <a:r>
              <a:rPr lang="en-GB" sz="1800" dirty="0"/>
              <a:t>Using the Project Plan </a:t>
            </a:r>
            <a:r>
              <a:rPr lang="en-GB" sz="1800" dirty="0">
                <a:hlinkClick r:id="rId2" action="ppaction://hlinkfile"/>
              </a:rPr>
              <a:t>attached</a:t>
            </a:r>
            <a:r>
              <a:rPr lang="en-GB" sz="1800" dirty="0"/>
              <a:t>, identify </a:t>
            </a:r>
            <a:r>
              <a:rPr lang="en-GB" sz="1800" dirty="0" smtClean="0"/>
              <a:t>any requirements necessary for the project solution.</a:t>
            </a:r>
          </a:p>
        </p:txBody>
      </p:sp>
      <p:sp>
        <p:nvSpPr>
          <p:cNvPr id="3" name="Title 2"/>
          <p:cNvSpPr>
            <a:spLocks noGrp="1"/>
          </p:cNvSpPr>
          <p:nvPr>
            <p:ph type="title"/>
          </p:nvPr>
        </p:nvSpPr>
        <p:spPr>
          <a:xfrm>
            <a:off x="230832" y="116632"/>
            <a:ext cx="8733656" cy="648072"/>
          </a:xfrm>
        </p:spPr>
        <p:txBody>
          <a:bodyPr>
            <a:noAutofit/>
          </a:bodyPr>
          <a:lstStyle/>
          <a:p>
            <a:r>
              <a:rPr lang="en-GB" sz="3200" dirty="0" smtClean="0"/>
              <a:t>P4.2 – Project Specification - Requirements</a:t>
            </a:r>
            <a:endParaRPr lang="en-GB" sz="32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57151242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258763" indent="-255588"/>
            <a:r>
              <a:rPr lang="en-GB" sz="1600" dirty="0"/>
              <a:t>One of the most important and most difficult aspects of project management is </a:t>
            </a:r>
            <a:r>
              <a:rPr lang="en-GB" sz="1600" dirty="0" smtClean="0"/>
              <a:t>defining the </a:t>
            </a:r>
            <a:r>
              <a:rPr lang="en-GB" sz="1600" dirty="0"/>
              <a:t>scope of a project. Scope refers to all the work involved in creating the products </a:t>
            </a:r>
            <a:r>
              <a:rPr lang="en-GB" sz="1600" dirty="0" smtClean="0"/>
              <a:t>of the </a:t>
            </a:r>
            <a:r>
              <a:rPr lang="en-GB" sz="1600" dirty="0"/>
              <a:t>project and the processes used to create </a:t>
            </a:r>
            <a:r>
              <a:rPr lang="en-GB" sz="1600" dirty="0" smtClean="0"/>
              <a:t>them. </a:t>
            </a:r>
            <a:r>
              <a:rPr lang="en-GB" sz="1600" dirty="0"/>
              <a:t>Deliverables can be </a:t>
            </a:r>
            <a:r>
              <a:rPr lang="en-GB" sz="1600" dirty="0" smtClean="0"/>
              <a:t>product related, such </a:t>
            </a:r>
            <a:r>
              <a:rPr lang="en-GB" sz="1600" dirty="0"/>
              <a:t>as a piece of hardware or software, or process-related, such as a </a:t>
            </a:r>
            <a:r>
              <a:rPr lang="en-GB" sz="1600" dirty="0" smtClean="0"/>
              <a:t>planning document </a:t>
            </a:r>
            <a:r>
              <a:rPr lang="en-GB" sz="1600" dirty="0"/>
              <a:t>or meeting minutes. Project stakeholders must agree what the products of </a:t>
            </a:r>
            <a:r>
              <a:rPr lang="en-GB" sz="1600" dirty="0" smtClean="0"/>
              <a:t>the project </a:t>
            </a:r>
            <a:r>
              <a:rPr lang="en-GB" sz="1600" dirty="0"/>
              <a:t>are and, to some extent, how they should be produced to define all of </a:t>
            </a:r>
            <a:r>
              <a:rPr lang="en-GB" sz="1600" dirty="0" smtClean="0"/>
              <a:t>the deliverables </a:t>
            </a:r>
          </a:p>
          <a:p>
            <a:pPr marL="258763" indent="-255588"/>
            <a:r>
              <a:rPr lang="en-GB" sz="1600" dirty="0"/>
              <a:t>The project scope statement is prepared to describe the </a:t>
            </a:r>
            <a:r>
              <a:rPr lang="en-GB" sz="1600" dirty="0" smtClean="0"/>
              <a:t>nature and </a:t>
            </a:r>
            <a:r>
              <a:rPr lang="en-GB" sz="1600" dirty="0"/>
              <a:t>extent of the work effort that will be performed to </a:t>
            </a:r>
            <a:r>
              <a:rPr lang="en-GB" sz="1600" dirty="0" smtClean="0"/>
              <a:t>achieve project </a:t>
            </a:r>
            <a:r>
              <a:rPr lang="en-GB" sz="1600" dirty="0"/>
              <a:t>objectives. The scope statement is a broader </a:t>
            </a:r>
            <a:r>
              <a:rPr lang="en-GB" sz="1600" dirty="0" smtClean="0"/>
              <a:t>characterisation of </a:t>
            </a:r>
            <a:r>
              <a:rPr lang="en-GB" sz="1600" dirty="0"/>
              <a:t>how the project objectives will be achieved.</a:t>
            </a:r>
          </a:p>
          <a:p>
            <a:pPr marL="258763" indent="-255588"/>
            <a:r>
              <a:rPr lang="en-GB" sz="1600" dirty="0"/>
              <a:t>Essentially, the scope statement indicates what is to </a:t>
            </a:r>
            <a:r>
              <a:rPr lang="en-GB" sz="1600" dirty="0" smtClean="0"/>
              <a:t>be accomplished</a:t>
            </a:r>
            <a:r>
              <a:rPr lang="en-GB" sz="1600" dirty="0"/>
              <a:t>, when and where it will be accomplished, </a:t>
            </a:r>
            <a:r>
              <a:rPr lang="en-GB" sz="1600" dirty="0" smtClean="0"/>
              <a:t>by which </a:t>
            </a:r>
            <a:r>
              <a:rPr lang="en-GB" sz="1600" dirty="0"/>
              <a:t>individuals or groups, and at what cost, schedule, </a:t>
            </a:r>
            <a:r>
              <a:rPr lang="en-GB" sz="1600" dirty="0" smtClean="0"/>
              <a:t>and resource utilisation </a:t>
            </a:r>
            <a:r>
              <a:rPr lang="en-GB" sz="1600" dirty="0"/>
              <a:t>thresholds. It can </a:t>
            </a:r>
            <a:r>
              <a:rPr lang="en-GB" sz="1600" dirty="0" smtClean="0"/>
              <a:t>also </a:t>
            </a:r>
            <a:r>
              <a:rPr lang="en-GB" sz="1600" dirty="0"/>
              <a:t>be a </a:t>
            </a:r>
            <a:r>
              <a:rPr lang="en-GB" sz="1600" dirty="0" smtClean="0"/>
              <a:t>statement of </a:t>
            </a:r>
            <a:r>
              <a:rPr lang="en-GB" sz="1600" dirty="0"/>
              <a:t>what will not be </a:t>
            </a:r>
            <a:r>
              <a:rPr lang="en-GB" sz="1600" dirty="0" smtClean="0"/>
              <a:t>achieved as in </a:t>
            </a:r>
            <a:r>
              <a:rPr lang="en-GB" sz="1600" dirty="0"/>
              <a:t>the scope </a:t>
            </a:r>
            <a:r>
              <a:rPr lang="en-GB" sz="1600" dirty="0" smtClean="0"/>
              <a:t>statement places </a:t>
            </a:r>
            <a:r>
              <a:rPr lang="en-GB" sz="1600" dirty="0"/>
              <a:t>boundaries on the work effort. The challenge for </a:t>
            </a:r>
            <a:r>
              <a:rPr lang="en-GB" sz="1600" dirty="0" smtClean="0"/>
              <a:t>the scope </a:t>
            </a:r>
            <a:r>
              <a:rPr lang="en-GB" sz="1600" dirty="0"/>
              <a:t>statement developer </a:t>
            </a:r>
            <a:r>
              <a:rPr lang="en-GB" sz="1600" dirty="0" smtClean="0"/>
              <a:t>is to neither </a:t>
            </a:r>
            <a:r>
              <a:rPr lang="en-GB" sz="1600" dirty="0"/>
              <a:t>understate the scope in a way that does not </a:t>
            </a:r>
            <a:r>
              <a:rPr lang="en-GB" sz="1600" dirty="0" smtClean="0"/>
              <a:t>sufficiently guide </a:t>
            </a:r>
            <a:r>
              <a:rPr lang="en-GB" sz="1600" dirty="0"/>
              <a:t>the project nor overstate the scope so as to </a:t>
            </a:r>
            <a:r>
              <a:rPr lang="en-GB" sz="1600" dirty="0" smtClean="0"/>
              <a:t>inundate project </a:t>
            </a:r>
            <a:r>
              <a:rPr lang="en-GB" sz="1600" dirty="0"/>
              <a:t>team users with </a:t>
            </a:r>
            <a:r>
              <a:rPr lang="en-GB" sz="1600" dirty="0" smtClean="0"/>
              <a:t>unnecessary detail </a:t>
            </a:r>
            <a:r>
              <a:rPr lang="en-GB" sz="1600" dirty="0"/>
              <a:t>and complexities that are better placed elsewhere, </a:t>
            </a:r>
            <a:r>
              <a:rPr lang="en-GB" sz="1600" dirty="0" smtClean="0"/>
              <a:t>perhaps in </a:t>
            </a:r>
            <a:r>
              <a:rPr lang="en-GB" sz="1600" dirty="0"/>
              <a:t>accompanying project plans.</a:t>
            </a:r>
            <a:endParaRPr lang="en-GB" sz="1600" dirty="0" smtClean="0"/>
          </a:p>
          <a:p>
            <a:pPr marL="109728" indent="0">
              <a:buNone/>
            </a:pPr>
            <a:r>
              <a:rPr lang="en-GB" sz="1600" b="1" dirty="0" smtClean="0"/>
              <a:t>P4.3 </a:t>
            </a:r>
            <a:r>
              <a:rPr lang="en-GB" sz="1600" b="1" dirty="0"/>
              <a:t>- Task </a:t>
            </a:r>
            <a:r>
              <a:rPr lang="en-GB" sz="1600" b="1" dirty="0" smtClean="0"/>
              <a:t>3 - </a:t>
            </a:r>
            <a:r>
              <a:rPr lang="en-GB" sz="1600" dirty="0"/>
              <a:t>Using the Project Plan </a:t>
            </a:r>
            <a:r>
              <a:rPr lang="en-GB" sz="1600" dirty="0">
                <a:hlinkClick r:id="rId2" action="ppaction://hlinkfile"/>
              </a:rPr>
              <a:t>attached</a:t>
            </a:r>
            <a:r>
              <a:rPr lang="en-GB" sz="1600" dirty="0"/>
              <a:t>, </a:t>
            </a:r>
            <a:r>
              <a:rPr lang="en-GB" sz="1600" dirty="0" smtClean="0"/>
              <a:t>outline the project scope for your project.</a:t>
            </a:r>
          </a:p>
        </p:txBody>
      </p:sp>
      <p:sp>
        <p:nvSpPr>
          <p:cNvPr id="3" name="Title 2"/>
          <p:cNvSpPr>
            <a:spLocks noGrp="1"/>
          </p:cNvSpPr>
          <p:nvPr>
            <p:ph type="title"/>
          </p:nvPr>
        </p:nvSpPr>
        <p:spPr>
          <a:xfrm>
            <a:off x="230832" y="116632"/>
            <a:ext cx="8733656" cy="648072"/>
          </a:xfrm>
        </p:spPr>
        <p:txBody>
          <a:bodyPr>
            <a:noAutofit/>
          </a:bodyPr>
          <a:lstStyle/>
          <a:p>
            <a:r>
              <a:rPr lang="en-GB" sz="3200" dirty="0" smtClean="0"/>
              <a:t>P4.3 – Project Specification – Project Scope</a:t>
            </a:r>
            <a:endParaRPr lang="en-GB" sz="32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295994130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00" dirty="0" smtClean="0"/>
              <a:t>Specifying before the project starts what the benefits of the completed project will be can give the project manager a guide to the value of each phase, keeping in mind the end goal. Each project is different and each has a core benefit the client hopes the project will achieve. Benefits come in different forms:</a:t>
            </a:r>
          </a:p>
          <a:p>
            <a:r>
              <a:rPr lang="en-GB" sz="1600" dirty="0" smtClean="0"/>
              <a:t>Financial Benefits - cost versus</a:t>
            </a:r>
            <a:r>
              <a:rPr lang="en-GB" sz="1600" dirty="0"/>
              <a:t> - </a:t>
            </a:r>
            <a:r>
              <a:rPr lang="en-GB" sz="1600" dirty="0" smtClean="0"/>
              <a:t>such measures </a:t>
            </a:r>
            <a:r>
              <a:rPr lang="en-GB" sz="1600" dirty="0"/>
              <a:t>as </a:t>
            </a:r>
            <a:r>
              <a:rPr lang="en-GB" sz="1600" dirty="0" smtClean="0"/>
              <a:t>revenue returned </a:t>
            </a:r>
            <a:r>
              <a:rPr lang="en-GB" sz="1600" dirty="0"/>
              <a:t>and cash flow impacts resulting </a:t>
            </a:r>
            <a:r>
              <a:rPr lang="en-GB" sz="1600" dirty="0" smtClean="0"/>
              <a:t>from the </a:t>
            </a:r>
            <a:r>
              <a:rPr lang="en-GB" sz="1600" dirty="0"/>
              <a:t>project effort, expense reduction (or </a:t>
            </a:r>
            <a:r>
              <a:rPr lang="en-GB" sz="1600" dirty="0" smtClean="0"/>
              <a:t>increase) resulting </a:t>
            </a:r>
            <a:r>
              <a:rPr lang="en-GB" sz="1600" dirty="0"/>
              <a:t>from the project management </a:t>
            </a:r>
            <a:r>
              <a:rPr lang="en-GB" sz="1600" dirty="0" smtClean="0"/>
              <a:t>approach, and </a:t>
            </a:r>
            <a:r>
              <a:rPr lang="en-GB" sz="1600" dirty="0"/>
              <a:t>further business opportunities resulting </a:t>
            </a:r>
            <a:r>
              <a:rPr lang="en-GB" sz="1600" dirty="0" smtClean="0"/>
              <a:t>from project </a:t>
            </a:r>
            <a:r>
              <a:rPr lang="en-GB" sz="1600" dirty="0"/>
              <a:t>success (or failure)</a:t>
            </a:r>
          </a:p>
          <a:p>
            <a:r>
              <a:rPr lang="en-GB" sz="1600" dirty="0" smtClean="0"/>
              <a:t>Technical Benefits</a:t>
            </a:r>
            <a:r>
              <a:rPr lang="en-GB" sz="1600" dirty="0"/>
              <a:t> - </a:t>
            </a:r>
            <a:r>
              <a:rPr lang="en-GB" sz="1600" dirty="0" smtClean="0"/>
              <a:t>cost </a:t>
            </a:r>
            <a:r>
              <a:rPr lang="en-GB" sz="1600" dirty="0"/>
              <a:t>versus such </a:t>
            </a:r>
            <a:r>
              <a:rPr lang="en-GB" sz="1600" dirty="0" smtClean="0"/>
              <a:t>measures </a:t>
            </a:r>
            <a:r>
              <a:rPr lang="en-GB" sz="1600" dirty="0"/>
              <a:t>as </a:t>
            </a:r>
            <a:r>
              <a:rPr lang="en-GB" sz="1600" dirty="0" smtClean="0"/>
              <a:t>opportunity for </a:t>
            </a:r>
            <a:r>
              <a:rPr lang="en-GB" sz="1600" dirty="0"/>
              <a:t>the introduction of new products and </a:t>
            </a:r>
            <a:r>
              <a:rPr lang="en-GB" sz="1600" dirty="0" smtClean="0"/>
              <a:t>the potential </a:t>
            </a:r>
            <a:r>
              <a:rPr lang="en-GB" sz="1600" dirty="0"/>
              <a:t>for technical innovation or </a:t>
            </a:r>
            <a:r>
              <a:rPr lang="en-GB" sz="1600" dirty="0" smtClean="0"/>
              <a:t>breakthrough</a:t>
            </a:r>
          </a:p>
          <a:p>
            <a:r>
              <a:rPr lang="en-GB" sz="1600" dirty="0" smtClean="0"/>
              <a:t>Core </a:t>
            </a:r>
            <a:r>
              <a:rPr lang="en-GB" sz="1600" dirty="0"/>
              <a:t>Competency </a:t>
            </a:r>
            <a:r>
              <a:rPr lang="en-GB" sz="1600" dirty="0" smtClean="0"/>
              <a:t>Enhancement</a:t>
            </a:r>
            <a:r>
              <a:rPr lang="en-GB" sz="1600" dirty="0"/>
              <a:t> - </a:t>
            </a:r>
            <a:r>
              <a:rPr lang="en-GB" sz="1600" dirty="0" smtClean="0"/>
              <a:t>cost </a:t>
            </a:r>
            <a:r>
              <a:rPr lang="en-GB" sz="1600" dirty="0"/>
              <a:t>versus </a:t>
            </a:r>
            <a:r>
              <a:rPr lang="en-GB" sz="1600" dirty="0" smtClean="0"/>
              <a:t>such measures </a:t>
            </a:r>
            <a:r>
              <a:rPr lang="en-GB" sz="1600" dirty="0"/>
              <a:t>as demonstration of new or enlarged </a:t>
            </a:r>
            <a:r>
              <a:rPr lang="en-GB" sz="1600" dirty="0" smtClean="0"/>
              <a:t>performance capability</a:t>
            </a:r>
            <a:r>
              <a:rPr lang="en-GB" sz="1600" dirty="0"/>
              <a:t>, expansion of project </a:t>
            </a:r>
            <a:r>
              <a:rPr lang="en-GB" sz="1600" dirty="0" smtClean="0"/>
              <a:t>manager and </a:t>
            </a:r>
            <a:r>
              <a:rPr lang="en-GB" sz="1600" dirty="0"/>
              <a:t>project team member skill and experience</a:t>
            </a:r>
          </a:p>
          <a:p>
            <a:r>
              <a:rPr lang="en-GB" sz="1600" dirty="0" smtClean="0"/>
              <a:t>Harmony </a:t>
            </a:r>
            <a:r>
              <a:rPr lang="en-GB" sz="1600" dirty="0"/>
              <a:t>with Corporate </a:t>
            </a:r>
            <a:r>
              <a:rPr lang="en-GB" sz="1600" dirty="0" smtClean="0"/>
              <a:t>Culture</a:t>
            </a:r>
            <a:r>
              <a:rPr lang="en-GB" sz="1600" dirty="0"/>
              <a:t> - </a:t>
            </a:r>
            <a:r>
              <a:rPr lang="en-GB" sz="1600" dirty="0" smtClean="0"/>
              <a:t>cost versus such measures </a:t>
            </a:r>
            <a:r>
              <a:rPr lang="en-GB" sz="1600" dirty="0"/>
              <a:t>as achievement of business </a:t>
            </a:r>
            <a:r>
              <a:rPr lang="en-GB" sz="1600" dirty="0" smtClean="0"/>
              <a:t>objectives that </a:t>
            </a:r>
            <a:r>
              <a:rPr lang="en-GB" sz="1600" dirty="0"/>
              <a:t>endorse or enhance </a:t>
            </a:r>
            <a:r>
              <a:rPr lang="en-GB" sz="1600" dirty="0" smtClean="0"/>
              <a:t>business functions, traditions </a:t>
            </a:r>
            <a:r>
              <a:rPr lang="en-GB" sz="1600" dirty="0"/>
              <a:t>and </a:t>
            </a:r>
            <a:r>
              <a:rPr lang="en-GB" sz="1600" dirty="0" smtClean="0"/>
              <a:t>values.</a:t>
            </a:r>
            <a:endParaRPr lang="en-GB" sz="1600" b="1" dirty="0" smtClean="0"/>
          </a:p>
          <a:p>
            <a:pPr marL="109728" indent="0">
              <a:buNone/>
            </a:pPr>
            <a:r>
              <a:rPr lang="en-GB" sz="1600" b="1" dirty="0" smtClean="0"/>
              <a:t>P4.4 </a:t>
            </a:r>
            <a:r>
              <a:rPr lang="en-GB" sz="1600" b="1" dirty="0"/>
              <a:t>- Task </a:t>
            </a:r>
            <a:r>
              <a:rPr lang="en-GB" sz="1600" b="1" dirty="0" smtClean="0"/>
              <a:t>4 - </a:t>
            </a:r>
            <a:r>
              <a:rPr lang="en-GB" sz="1600" dirty="0"/>
              <a:t>Using the Project Plan </a:t>
            </a:r>
            <a:r>
              <a:rPr lang="en-GB" sz="1600" dirty="0">
                <a:hlinkClick r:id="rId2" action="ppaction://hlinkfile"/>
              </a:rPr>
              <a:t>attached</a:t>
            </a:r>
            <a:r>
              <a:rPr lang="en-GB" sz="1600" dirty="0"/>
              <a:t>, outline the </a:t>
            </a:r>
            <a:r>
              <a:rPr lang="en-GB" sz="1600" dirty="0" smtClean="0"/>
              <a:t>potential short and long term benefits of the completed project on business functions.</a:t>
            </a:r>
            <a:endParaRPr lang="en-GB" sz="16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P4.4 – Project Specification – Project Benefits</a:t>
            </a:r>
            <a:endParaRPr lang="en-GB" sz="2800" dirty="0"/>
          </a:p>
        </p:txBody>
      </p:sp>
      <p:sp>
        <p:nvSpPr>
          <p:cNvPr id="4" name="Round Same Side Corner Rectangle 3">
            <a:hlinkClick r:id="rId3" action="ppaction://hlinksldjump"/>
          </p:cNvPr>
          <p:cNvSpPr/>
          <p:nvPr/>
        </p:nvSpPr>
        <p:spPr>
          <a:xfrm>
            <a:off x="996978" y="6572818"/>
            <a:ext cx="1008112" cy="28518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16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5" name="Round Same Side Corner Rectangle 4">
            <a:hlinkClick r:id="rId4" action="ppaction://hlinksldjump"/>
          </p:cNvPr>
          <p:cNvSpPr/>
          <p:nvPr/>
        </p:nvSpPr>
        <p:spPr>
          <a:xfrm>
            <a:off x="2005090" y="6569968"/>
            <a:ext cx="86409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Criteria</a:t>
            </a:r>
            <a:endParaRPr lang="en-GB" sz="1600" b="1" dirty="0">
              <a:latin typeface="Calibri" pitchFamily="34" charset="0"/>
              <a:cs typeface="Calibri" pitchFamily="34" charset="0"/>
            </a:endParaRPr>
          </a:p>
        </p:txBody>
      </p:sp>
      <p:sp>
        <p:nvSpPr>
          <p:cNvPr id="6" name="Round Same Side Corner Rectangle 5">
            <a:hlinkClick r:id="" action="ppaction://noaction"/>
          </p:cNvPr>
          <p:cNvSpPr/>
          <p:nvPr/>
        </p:nvSpPr>
        <p:spPr>
          <a:xfrm>
            <a:off x="2869186" y="6569968"/>
            <a:ext cx="864096"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7" name="Round Same Side Corner Rectangle 6">
            <a:hlinkClick r:id="rId5" action="ppaction://hlinksldjump"/>
          </p:cNvPr>
          <p:cNvSpPr/>
          <p:nvPr/>
        </p:nvSpPr>
        <p:spPr>
          <a:xfrm>
            <a:off x="7765730" y="6569968"/>
            <a:ext cx="1359768"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8" name="Round Same Side Corner Rectangle 7">
            <a:hlinkClick r:id="rId6" action="ppaction://hlinksldjump"/>
          </p:cNvPr>
          <p:cNvSpPr/>
          <p:nvPr/>
        </p:nvSpPr>
        <p:spPr>
          <a:xfrm>
            <a:off x="373328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1</a:t>
            </a:r>
            <a:endParaRPr lang="en-GB" sz="1600" b="1" dirty="0">
              <a:latin typeface="Calibri" pitchFamily="34" charset="0"/>
              <a:cs typeface="Calibri" pitchFamily="34" charset="0"/>
            </a:endParaRPr>
          </a:p>
        </p:txBody>
      </p:sp>
      <p:sp>
        <p:nvSpPr>
          <p:cNvPr id="9" name="Round Same Side Corner Rectangle 8">
            <a:hlinkClick r:id="rId7" action="ppaction://hlinksldjump"/>
          </p:cNvPr>
          <p:cNvSpPr/>
          <p:nvPr/>
        </p:nvSpPr>
        <p:spPr>
          <a:xfrm>
            <a:off x="423733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2</a:t>
            </a:r>
            <a:endParaRPr lang="en-GB" sz="1600" b="1" dirty="0">
              <a:latin typeface="Calibri" pitchFamily="34" charset="0"/>
              <a:cs typeface="Calibri" pitchFamily="34" charset="0"/>
            </a:endParaRPr>
          </a:p>
        </p:txBody>
      </p:sp>
      <p:sp>
        <p:nvSpPr>
          <p:cNvPr id="10" name="Round Same Side Corner Rectangle 9">
            <a:hlinkClick r:id="" action="ppaction://noaction"/>
          </p:cNvPr>
          <p:cNvSpPr/>
          <p:nvPr/>
        </p:nvSpPr>
        <p:spPr>
          <a:xfrm>
            <a:off x="474139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3</a:t>
            </a:r>
            <a:endParaRPr lang="en-GB" sz="1600" b="1" dirty="0">
              <a:latin typeface="Calibri" pitchFamily="34" charset="0"/>
              <a:cs typeface="Calibri" pitchFamily="34" charset="0"/>
            </a:endParaRPr>
          </a:p>
        </p:txBody>
      </p:sp>
      <p:sp>
        <p:nvSpPr>
          <p:cNvPr id="11" name="Round Same Side Corner Rectangle 10">
            <a:hlinkClick r:id="" action="ppaction://noaction"/>
          </p:cNvPr>
          <p:cNvSpPr/>
          <p:nvPr/>
        </p:nvSpPr>
        <p:spPr>
          <a:xfrm>
            <a:off x="5245450"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4</a:t>
            </a:r>
            <a:endParaRPr lang="en-GB" sz="1600" b="1" dirty="0">
              <a:latin typeface="Calibri" pitchFamily="34" charset="0"/>
              <a:cs typeface="Calibri" pitchFamily="34" charset="0"/>
            </a:endParaRPr>
          </a:p>
        </p:txBody>
      </p:sp>
      <p:sp>
        <p:nvSpPr>
          <p:cNvPr id="12" name="Round Same Side Corner Rectangle 11">
            <a:hlinkClick r:id="" action="ppaction://noaction"/>
          </p:cNvPr>
          <p:cNvSpPr/>
          <p:nvPr/>
        </p:nvSpPr>
        <p:spPr>
          <a:xfrm>
            <a:off x="5749506"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5</a:t>
            </a:r>
            <a:endParaRPr lang="en-GB" sz="1600" b="1" dirty="0">
              <a:latin typeface="Calibri" pitchFamily="34" charset="0"/>
              <a:cs typeface="Calibri" pitchFamily="34" charset="0"/>
            </a:endParaRPr>
          </a:p>
        </p:txBody>
      </p:sp>
      <p:sp>
        <p:nvSpPr>
          <p:cNvPr id="13" name="Round Same Side Corner Rectangle 12">
            <a:hlinkClick r:id="" action="ppaction://noaction"/>
          </p:cNvPr>
          <p:cNvSpPr/>
          <p:nvPr/>
        </p:nvSpPr>
        <p:spPr>
          <a:xfrm>
            <a:off x="6253562"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6</a:t>
            </a:r>
            <a:endParaRPr lang="en-GB" sz="1600" b="1" dirty="0">
              <a:latin typeface="Calibri" pitchFamily="34" charset="0"/>
              <a:cs typeface="Calibri" pitchFamily="34" charset="0"/>
            </a:endParaRPr>
          </a:p>
        </p:txBody>
      </p:sp>
      <p:sp>
        <p:nvSpPr>
          <p:cNvPr id="14" name="Round Same Side Corner Rectangle 13">
            <a:hlinkClick r:id="" action="ppaction://noaction"/>
          </p:cNvPr>
          <p:cNvSpPr/>
          <p:nvPr/>
        </p:nvSpPr>
        <p:spPr>
          <a:xfrm>
            <a:off x="6757618"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smtClean="0">
                <a:latin typeface="Calibri" pitchFamily="34" charset="0"/>
                <a:cs typeface="Calibri" pitchFamily="34" charset="0"/>
              </a:rPr>
              <a:t>7</a:t>
            </a:r>
            <a:endParaRPr lang="en-GB" sz="1600" b="1" dirty="0">
              <a:latin typeface="Calibri" pitchFamily="34" charset="0"/>
              <a:cs typeface="Calibri" pitchFamily="34" charset="0"/>
            </a:endParaRPr>
          </a:p>
        </p:txBody>
      </p:sp>
      <p:sp>
        <p:nvSpPr>
          <p:cNvPr id="15" name="Round Same Side Corner Rectangle 14">
            <a:hlinkClick r:id="" action="ppaction://noaction"/>
          </p:cNvPr>
          <p:cNvSpPr/>
          <p:nvPr/>
        </p:nvSpPr>
        <p:spPr>
          <a:xfrm>
            <a:off x="7261674" y="6569968"/>
            <a:ext cx="504056"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600" b="1" dirty="0">
                <a:latin typeface="Calibri" pitchFamily="34" charset="0"/>
                <a:cs typeface="Calibri" pitchFamily="34" charset="0"/>
              </a:rPr>
              <a:t>8</a:t>
            </a:r>
          </a:p>
        </p:txBody>
      </p:sp>
    </p:spTree>
    <p:extLst>
      <p:ext uri="{BB962C8B-B14F-4D97-AF65-F5344CB8AC3E}">
        <p14:creationId xmlns:p14="http://schemas.microsoft.com/office/powerpoint/2010/main" val="137113367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9257</TotalTime>
  <Words>4303</Words>
  <Application>Microsoft Office PowerPoint</Application>
  <PresentationFormat>On-screen Show (4:3)</PresentationFormat>
  <Paragraphs>381</Paragraphs>
  <Slides>21</Slides>
  <Notes>2</Notes>
  <HiddenSlides>0</HiddenSlides>
  <MMClips>0</MMClips>
  <ScaleCrop>false</ScaleCrop>
  <HeadingPairs>
    <vt:vector size="4" baseType="variant">
      <vt:variant>
        <vt:lpstr>Theme</vt:lpstr>
      </vt:variant>
      <vt:variant>
        <vt:i4>1</vt:i4>
      </vt:variant>
      <vt:variant>
        <vt:lpstr>Slide Titles</vt:lpstr>
      </vt:variant>
      <vt:variant>
        <vt:i4>21</vt:i4>
      </vt:variant>
    </vt:vector>
  </HeadingPairs>
  <TitlesOfParts>
    <vt:vector size="22" baseType="lpstr">
      <vt:lpstr>Concourse</vt:lpstr>
      <vt:lpstr>Unit 09</vt:lpstr>
      <vt:lpstr>LO2 - Assessment Criteria</vt:lpstr>
      <vt:lpstr>Assessment Criteria P4 and P5</vt:lpstr>
      <vt:lpstr>Assessment Criteria M3 and D1</vt:lpstr>
      <vt:lpstr>LO2 - Be able to plan projects using IT</vt:lpstr>
      <vt:lpstr>P4.2 – Project Specification - Stakeholders</vt:lpstr>
      <vt:lpstr>P4.2 – Project Specification - Requirements</vt:lpstr>
      <vt:lpstr>P4.3 – Project Specification – Project Scope</vt:lpstr>
      <vt:lpstr>P4.4 – Project Specification – Project Benefits</vt:lpstr>
      <vt:lpstr>P4.5 – Project Specification – Success criterion</vt:lpstr>
      <vt:lpstr>P4.6 – Project Specification - Constraints</vt:lpstr>
      <vt:lpstr>P4.6 – Project Specification - Deliverables</vt:lpstr>
      <vt:lpstr>P4.7 – Project Specification – Assumptions and Constraints</vt:lpstr>
      <vt:lpstr>P4.7 – Project Specification – Assumptions and Constraints</vt:lpstr>
      <vt:lpstr>P4.8 – Project Specification – Potential Issues</vt:lpstr>
      <vt:lpstr>P4.8 – Project Specification – Potential Issues</vt:lpstr>
      <vt:lpstr>P5 – Project Planning -  Planning Production</vt:lpstr>
      <vt:lpstr>M3.1 - Be able to plan projects using IT</vt:lpstr>
      <vt:lpstr>D1.1 - Be able to plan projects using IT</vt:lpstr>
      <vt:lpstr>Task List</vt:lpstr>
      <vt:lpstr>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208</cp:revision>
  <dcterms:created xsi:type="dcterms:W3CDTF">2010-12-28T13:51:34Z</dcterms:created>
  <dcterms:modified xsi:type="dcterms:W3CDTF">2014-02-18T17:09:23Z</dcterms:modified>
</cp:coreProperties>
</file>